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handoutMasterIdLst>
    <p:handoutMasterId r:id="rId17"/>
  </p:handoutMasterIdLst>
  <p:sldIdLst>
    <p:sldId id="258" r:id="rId2"/>
    <p:sldId id="256"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6858000" type="screen4x3"/>
  <p:notesSz cx="6858000" cy="9947275"/>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FDE3"/>
    <a:srgbClr val="91FDE6"/>
    <a:srgbClr val="5DAAFF"/>
    <a:srgbClr val="37AEFF"/>
    <a:srgbClr val="30FCD0"/>
    <a:srgbClr val="35E5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68" d="100"/>
          <a:sy n="68" d="100"/>
        </p:scale>
        <p:origin x="642" y="66"/>
      </p:cViewPr>
      <p:guideLst>
        <p:guide orient="horz" pos="2160"/>
        <p:guide pos="2880"/>
      </p:guideLst>
    </p:cSldViewPr>
  </p:slideViewPr>
  <p:notesTextViewPr>
    <p:cViewPr>
      <p:scale>
        <a:sx n="1" d="1"/>
        <a:sy n="1" d="1"/>
      </p:scale>
      <p:origin x="0" y="0"/>
    </p:cViewPr>
  </p:notesTextViewPr>
  <p:sorterViewPr>
    <p:cViewPr>
      <p:scale>
        <a:sx n="100" d="100"/>
        <a:sy n="100" d="100"/>
      </p:scale>
      <p:origin x="0" y="-367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99091"/>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sz="quarter" idx="1"/>
          </p:nvPr>
        </p:nvSpPr>
        <p:spPr>
          <a:xfrm>
            <a:off x="1588" y="0"/>
            <a:ext cx="2971800" cy="499091"/>
          </a:xfrm>
          <a:prstGeom prst="rect">
            <a:avLst/>
          </a:prstGeom>
        </p:spPr>
        <p:txBody>
          <a:bodyPr vert="horz" lIns="91440" tIns="45720" rIns="91440" bIns="45720" rtlCol="1"/>
          <a:lstStyle>
            <a:lvl1pPr algn="l">
              <a:defRPr sz="1200"/>
            </a:lvl1pPr>
          </a:lstStyle>
          <a:p>
            <a:fld id="{11F3C626-21A4-4914-99D6-615B63206D7D}" type="datetimeFigureOut">
              <a:rPr lang="fa-IR" smtClean="0"/>
              <a:t>03/17/1441</a:t>
            </a:fld>
            <a:endParaRPr lang="fa-IR"/>
          </a:p>
        </p:txBody>
      </p:sp>
      <p:sp>
        <p:nvSpPr>
          <p:cNvPr id="4" name="Footer Placeholder 3"/>
          <p:cNvSpPr>
            <a:spLocks noGrp="1"/>
          </p:cNvSpPr>
          <p:nvPr>
            <p:ph type="ftr" sz="quarter" idx="2"/>
          </p:nvPr>
        </p:nvSpPr>
        <p:spPr>
          <a:xfrm>
            <a:off x="3886200" y="9448185"/>
            <a:ext cx="2971800" cy="499090"/>
          </a:xfrm>
          <a:prstGeom prst="rect">
            <a:avLst/>
          </a:prstGeom>
        </p:spPr>
        <p:txBody>
          <a:bodyPr vert="horz" lIns="91440" tIns="45720" rIns="91440" bIns="45720" rtlCol="1" anchor="b"/>
          <a:lstStyle>
            <a:lvl1pPr algn="r">
              <a:defRPr sz="1200"/>
            </a:lvl1pPr>
          </a:lstStyle>
          <a:p>
            <a:endParaRPr lang="fa-IR"/>
          </a:p>
        </p:txBody>
      </p:sp>
      <p:sp>
        <p:nvSpPr>
          <p:cNvPr id="5" name="Slide Number Placeholder 4"/>
          <p:cNvSpPr>
            <a:spLocks noGrp="1"/>
          </p:cNvSpPr>
          <p:nvPr>
            <p:ph type="sldNum" sz="quarter" idx="3"/>
          </p:nvPr>
        </p:nvSpPr>
        <p:spPr>
          <a:xfrm>
            <a:off x="1588" y="9448185"/>
            <a:ext cx="2971800" cy="499090"/>
          </a:xfrm>
          <a:prstGeom prst="rect">
            <a:avLst/>
          </a:prstGeom>
        </p:spPr>
        <p:txBody>
          <a:bodyPr vert="horz" lIns="91440" tIns="45720" rIns="91440" bIns="45720" rtlCol="1" anchor="b"/>
          <a:lstStyle>
            <a:lvl1pPr algn="l">
              <a:defRPr sz="1200"/>
            </a:lvl1pPr>
          </a:lstStyle>
          <a:p>
            <a:fld id="{33A4FD45-59E2-448E-A417-C5C0726B7BB4}" type="slidenum">
              <a:rPr lang="fa-IR" smtClean="0"/>
              <a:t>‹#›</a:t>
            </a:fld>
            <a:endParaRPr lang="fa-IR"/>
          </a:p>
        </p:txBody>
      </p:sp>
    </p:spTree>
    <p:extLst>
      <p:ext uri="{BB962C8B-B14F-4D97-AF65-F5344CB8AC3E}">
        <p14:creationId xmlns:p14="http://schemas.microsoft.com/office/powerpoint/2010/main" val="258183017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07496F92-D5F6-46D1-8E27-94BF39ABFCAA}" type="datetimeFigureOut">
              <a:rPr lang="fa-IR" smtClean="0"/>
              <a:t>03/17/1441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4A0B613-A4AB-4BF9-A9D7-93200DD081CD}" type="slidenum">
              <a:rPr lang="fa-IR" smtClean="0"/>
              <a:t>‹#›</a:t>
            </a:fld>
            <a:endParaRPr lang="fa-IR"/>
          </a:p>
        </p:txBody>
      </p:sp>
    </p:spTree>
    <p:extLst>
      <p:ext uri="{BB962C8B-B14F-4D97-AF65-F5344CB8AC3E}">
        <p14:creationId xmlns:p14="http://schemas.microsoft.com/office/powerpoint/2010/main" val="2234535269"/>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7496F92-D5F6-46D1-8E27-94BF39ABFCAA}" type="datetimeFigureOut">
              <a:rPr lang="fa-IR" smtClean="0"/>
              <a:t>03/17/1441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4A0B613-A4AB-4BF9-A9D7-93200DD081CD}" type="slidenum">
              <a:rPr lang="fa-IR" smtClean="0"/>
              <a:t>‹#›</a:t>
            </a:fld>
            <a:endParaRPr lang="fa-IR"/>
          </a:p>
        </p:txBody>
      </p:sp>
    </p:spTree>
    <p:extLst>
      <p:ext uri="{BB962C8B-B14F-4D97-AF65-F5344CB8AC3E}">
        <p14:creationId xmlns:p14="http://schemas.microsoft.com/office/powerpoint/2010/main" val="2045865873"/>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7496F92-D5F6-46D1-8E27-94BF39ABFCAA}" type="datetimeFigureOut">
              <a:rPr lang="fa-IR" smtClean="0"/>
              <a:t>03/17/1441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4A0B613-A4AB-4BF9-A9D7-93200DD081CD}" type="slidenum">
              <a:rPr lang="fa-IR" smtClean="0"/>
              <a:t>‹#›</a:t>
            </a:fld>
            <a:endParaRPr lang="fa-IR"/>
          </a:p>
        </p:txBody>
      </p:sp>
    </p:spTree>
    <p:extLst>
      <p:ext uri="{BB962C8B-B14F-4D97-AF65-F5344CB8AC3E}">
        <p14:creationId xmlns:p14="http://schemas.microsoft.com/office/powerpoint/2010/main" val="959699170"/>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7496F92-D5F6-46D1-8E27-94BF39ABFCAA}" type="datetimeFigureOut">
              <a:rPr lang="fa-IR" smtClean="0"/>
              <a:t>03/17/1441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4A0B613-A4AB-4BF9-A9D7-93200DD081CD}" type="slidenum">
              <a:rPr lang="fa-IR" smtClean="0"/>
              <a:t>‹#›</a:t>
            </a:fld>
            <a:endParaRPr lang="fa-IR"/>
          </a:p>
        </p:txBody>
      </p:sp>
    </p:spTree>
    <p:extLst>
      <p:ext uri="{BB962C8B-B14F-4D97-AF65-F5344CB8AC3E}">
        <p14:creationId xmlns:p14="http://schemas.microsoft.com/office/powerpoint/2010/main" val="2432976690"/>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496F92-D5F6-46D1-8E27-94BF39ABFCAA}" type="datetimeFigureOut">
              <a:rPr lang="fa-IR" smtClean="0"/>
              <a:t>03/17/1441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4A0B613-A4AB-4BF9-A9D7-93200DD081CD}" type="slidenum">
              <a:rPr lang="fa-IR" smtClean="0"/>
              <a:t>‹#›</a:t>
            </a:fld>
            <a:endParaRPr lang="fa-IR"/>
          </a:p>
        </p:txBody>
      </p:sp>
    </p:spTree>
    <p:extLst>
      <p:ext uri="{BB962C8B-B14F-4D97-AF65-F5344CB8AC3E}">
        <p14:creationId xmlns:p14="http://schemas.microsoft.com/office/powerpoint/2010/main" val="1525652743"/>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07496F92-D5F6-46D1-8E27-94BF39ABFCAA}" type="datetimeFigureOut">
              <a:rPr lang="fa-IR" smtClean="0"/>
              <a:t>03/17/1441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4A0B613-A4AB-4BF9-A9D7-93200DD081CD}" type="slidenum">
              <a:rPr lang="fa-IR" smtClean="0"/>
              <a:t>‹#›</a:t>
            </a:fld>
            <a:endParaRPr lang="fa-IR"/>
          </a:p>
        </p:txBody>
      </p:sp>
    </p:spTree>
    <p:extLst>
      <p:ext uri="{BB962C8B-B14F-4D97-AF65-F5344CB8AC3E}">
        <p14:creationId xmlns:p14="http://schemas.microsoft.com/office/powerpoint/2010/main" val="2656681538"/>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07496F92-D5F6-46D1-8E27-94BF39ABFCAA}" type="datetimeFigureOut">
              <a:rPr lang="fa-IR" smtClean="0"/>
              <a:t>03/17/1441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64A0B613-A4AB-4BF9-A9D7-93200DD081CD}" type="slidenum">
              <a:rPr lang="fa-IR" smtClean="0"/>
              <a:t>‹#›</a:t>
            </a:fld>
            <a:endParaRPr lang="fa-IR"/>
          </a:p>
        </p:txBody>
      </p:sp>
    </p:spTree>
    <p:extLst>
      <p:ext uri="{BB962C8B-B14F-4D97-AF65-F5344CB8AC3E}">
        <p14:creationId xmlns:p14="http://schemas.microsoft.com/office/powerpoint/2010/main" val="1344740955"/>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07496F92-D5F6-46D1-8E27-94BF39ABFCAA}" type="datetimeFigureOut">
              <a:rPr lang="fa-IR" smtClean="0"/>
              <a:t>03/17/1441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64A0B613-A4AB-4BF9-A9D7-93200DD081CD}" type="slidenum">
              <a:rPr lang="fa-IR" smtClean="0"/>
              <a:t>‹#›</a:t>
            </a:fld>
            <a:endParaRPr lang="fa-IR"/>
          </a:p>
        </p:txBody>
      </p:sp>
    </p:spTree>
    <p:extLst>
      <p:ext uri="{BB962C8B-B14F-4D97-AF65-F5344CB8AC3E}">
        <p14:creationId xmlns:p14="http://schemas.microsoft.com/office/powerpoint/2010/main" val="67481492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496F92-D5F6-46D1-8E27-94BF39ABFCAA}" type="datetimeFigureOut">
              <a:rPr lang="fa-IR" smtClean="0"/>
              <a:t>03/17/1441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64A0B613-A4AB-4BF9-A9D7-93200DD081CD}" type="slidenum">
              <a:rPr lang="fa-IR" smtClean="0"/>
              <a:t>‹#›</a:t>
            </a:fld>
            <a:endParaRPr lang="fa-IR"/>
          </a:p>
        </p:txBody>
      </p:sp>
    </p:spTree>
    <p:extLst>
      <p:ext uri="{BB962C8B-B14F-4D97-AF65-F5344CB8AC3E}">
        <p14:creationId xmlns:p14="http://schemas.microsoft.com/office/powerpoint/2010/main" val="1558835799"/>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496F92-D5F6-46D1-8E27-94BF39ABFCAA}" type="datetimeFigureOut">
              <a:rPr lang="fa-IR" smtClean="0"/>
              <a:t>03/17/1441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4A0B613-A4AB-4BF9-A9D7-93200DD081CD}" type="slidenum">
              <a:rPr lang="fa-IR" smtClean="0"/>
              <a:t>‹#›</a:t>
            </a:fld>
            <a:endParaRPr lang="fa-IR"/>
          </a:p>
        </p:txBody>
      </p:sp>
    </p:spTree>
    <p:extLst>
      <p:ext uri="{BB962C8B-B14F-4D97-AF65-F5344CB8AC3E}">
        <p14:creationId xmlns:p14="http://schemas.microsoft.com/office/powerpoint/2010/main" val="326080512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496F92-D5F6-46D1-8E27-94BF39ABFCAA}" type="datetimeFigureOut">
              <a:rPr lang="fa-IR" smtClean="0"/>
              <a:t>03/17/1441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4A0B613-A4AB-4BF9-A9D7-93200DD081CD}" type="slidenum">
              <a:rPr lang="fa-IR" smtClean="0"/>
              <a:t>‹#›</a:t>
            </a:fld>
            <a:endParaRPr lang="fa-IR"/>
          </a:p>
        </p:txBody>
      </p:sp>
    </p:spTree>
    <p:extLst>
      <p:ext uri="{BB962C8B-B14F-4D97-AF65-F5344CB8AC3E}">
        <p14:creationId xmlns:p14="http://schemas.microsoft.com/office/powerpoint/2010/main" val="148059052"/>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3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7496F92-D5F6-46D1-8E27-94BF39ABFCAA}" type="datetimeFigureOut">
              <a:rPr lang="fa-IR" smtClean="0"/>
              <a:t>03/17/1441</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4A0B613-A4AB-4BF9-A9D7-93200DD081CD}" type="slidenum">
              <a:rPr lang="fa-IR" smtClean="0"/>
              <a:t>‹#›</a:t>
            </a:fld>
            <a:endParaRPr lang="fa-IR"/>
          </a:p>
        </p:txBody>
      </p:sp>
    </p:spTree>
    <p:extLst>
      <p:ext uri="{BB962C8B-B14F-4D97-AF65-F5344CB8AC3E}">
        <p14:creationId xmlns:p14="http://schemas.microsoft.com/office/powerpoint/2010/main" val="48791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27984" y="260648"/>
            <a:ext cx="4536504" cy="6408712"/>
          </a:xfrm>
        </p:spPr>
        <p:txBody>
          <a:bodyPr>
            <a:normAutofit lnSpcReduction="10000"/>
          </a:bodyPr>
          <a:lstStyle/>
          <a:p>
            <a:endParaRPr lang="fa-IR" sz="2400" dirty="0" smtClean="0">
              <a:solidFill>
                <a:schemeClr val="tx1"/>
              </a:solidFill>
              <a:cs typeface="B Mitra" pitchFamily="2" charset="-78"/>
            </a:endParaRPr>
          </a:p>
          <a:p>
            <a:r>
              <a:rPr lang="fa-IR" sz="2000" dirty="0" smtClean="0">
                <a:solidFill>
                  <a:schemeClr val="tx1"/>
                </a:solidFill>
                <a:cs typeface="B Mitra" pitchFamily="2" charset="-78"/>
              </a:rPr>
              <a:t>بسم </a:t>
            </a:r>
            <a:r>
              <a:rPr lang="fa-IR" sz="2000" dirty="0" smtClean="0">
                <a:solidFill>
                  <a:schemeClr val="tx1"/>
                </a:solidFill>
                <a:cs typeface="B Mitra" pitchFamily="2" charset="-78"/>
              </a:rPr>
              <a:t>الله الرحمن الرحیم</a:t>
            </a:r>
          </a:p>
          <a:p>
            <a:endParaRPr lang="fa-IR" sz="2400" b="1" dirty="0" smtClean="0">
              <a:solidFill>
                <a:schemeClr val="tx1"/>
              </a:solidFill>
              <a:cs typeface="B Mitra" pitchFamily="2" charset="-78"/>
            </a:endParaRPr>
          </a:p>
          <a:p>
            <a:r>
              <a:rPr lang="fa-IR" sz="2400" b="1" dirty="0" smtClean="0">
                <a:solidFill>
                  <a:srgbClr val="FF0000"/>
                </a:solidFill>
                <a:cs typeface="B Mitra" pitchFamily="2" charset="-78"/>
              </a:rPr>
              <a:t>سلسله جلسات تفسیر کاربردی قرآن کریم</a:t>
            </a:r>
          </a:p>
          <a:p>
            <a:r>
              <a:rPr lang="fa-IR" sz="2000" dirty="0" smtClean="0">
                <a:solidFill>
                  <a:srgbClr val="FF0000"/>
                </a:solidFill>
                <a:cs typeface="B Mitra" pitchFamily="2" charset="-78"/>
              </a:rPr>
              <a:t>(سوره مبارکه لقمان)</a:t>
            </a:r>
          </a:p>
          <a:p>
            <a:endParaRPr lang="fa-IR" sz="2400" dirty="0" smtClean="0">
              <a:solidFill>
                <a:schemeClr val="tx1"/>
              </a:solidFill>
              <a:cs typeface="B Mitra" pitchFamily="2" charset="-78"/>
            </a:endParaRPr>
          </a:p>
          <a:p>
            <a:r>
              <a:rPr lang="fa-IR" sz="2200" dirty="0" smtClean="0">
                <a:solidFill>
                  <a:schemeClr val="tx1"/>
                </a:solidFill>
                <a:cs typeface="B Mitra" pitchFamily="2" charset="-78"/>
              </a:rPr>
              <a:t>دکتر علی رضا آزاد</a:t>
            </a:r>
          </a:p>
          <a:p>
            <a:r>
              <a:rPr lang="fa-IR" sz="2000" dirty="0" smtClean="0">
                <a:solidFill>
                  <a:schemeClr val="tx1"/>
                </a:solidFill>
                <a:cs typeface="B Mitra" pitchFamily="2" charset="-78"/>
              </a:rPr>
              <a:t>عضو هیأت علمی دانشکده الهیات دانشگاه فردوسی مشهد</a:t>
            </a:r>
          </a:p>
          <a:p>
            <a:r>
              <a:rPr lang="en-US" sz="1800" dirty="0" smtClean="0">
                <a:solidFill>
                  <a:schemeClr val="tx1"/>
                </a:solidFill>
                <a:cs typeface="B Mitra" pitchFamily="2" charset="-78"/>
              </a:rPr>
              <a:t>Azad.amoli@gmail.com</a:t>
            </a:r>
            <a:endParaRPr lang="fa-IR" sz="1800" dirty="0" smtClean="0">
              <a:solidFill>
                <a:schemeClr val="tx1"/>
              </a:solidFill>
              <a:cs typeface="B Mitra" pitchFamily="2" charset="-78"/>
            </a:endParaRPr>
          </a:p>
          <a:p>
            <a:endParaRPr lang="fa-IR" sz="2000" dirty="0" smtClean="0">
              <a:solidFill>
                <a:schemeClr val="tx1"/>
              </a:solidFill>
              <a:cs typeface="B Mitra" pitchFamily="2" charset="-78"/>
            </a:endParaRPr>
          </a:p>
          <a:p>
            <a:endParaRPr lang="fa-IR" sz="2000" dirty="0" smtClean="0">
              <a:solidFill>
                <a:schemeClr val="tx1"/>
              </a:solidFill>
              <a:cs typeface="B Mitra" pitchFamily="2" charset="-78"/>
            </a:endParaRPr>
          </a:p>
          <a:p>
            <a:r>
              <a:rPr lang="fa-IR" sz="2000" dirty="0" smtClean="0">
                <a:solidFill>
                  <a:schemeClr val="tx1"/>
                </a:solidFill>
                <a:cs typeface="B Mitra" pitchFamily="2" charset="-78"/>
              </a:rPr>
              <a:t>دوشنبه </a:t>
            </a:r>
            <a:r>
              <a:rPr lang="fa-IR" sz="2000" dirty="0">
                <a:solidFill>
                  <a:schemeClr val="tx1"/>
                </a:solidFill>
                <a:cs typeface="B Mitra" pitchFamily="2" charset="-78"/>
              </a:rPr>
              <a:t>ها ساعت </a:t>
            </a:r>
            <a:r>
              <a:rPr lang="fa-IR" sz="2000" dirty="0" smtClean="0">
                <a:solidFill>
                  <a:schemeClr val="tx1"/>
                </a:solidFill>
                <a:cs typeface="B Mitra" pitchFamily="2" charset="-78"/>
              </a:rPr>
              <a:t>18</a:t>
            </a:r>
          </a:p>
          <a:p>
            <a:r>
              <a:rPr lang="fa-IR" sz="2000" dirty="0" smtClean="0">
                <a:solidFill>
                  <a:schemeClr val="tx1"/>
                </a:solidFill>
                <a:cs typeface="B Mitra" pitchFamily="2" charset="-78"/>
              </a:rPr>
              <a:t>نمازخانه </a:t>
            </a:r>
            <a:r>
              <a:rPr lang="fa-IR" sz="2000" dirty="0">
                <a:solidFill>
                  <a:schemeClr val="tx1"/>
                </a:solidFill>
                <a:cs typeface="B Mitra" pitchFamily="2" charset="-78"/>
              </a:rPr>
              <a:t>دانشکده ادبیات دانشگاه فردوسی مشهد</a:t>
            </a:r>
          </a:p>
          <a:p>
            <a:r>
              <a:rPr lang="fa-IR" sz="2000" dirty="0" smtClean="0">
                <a:solidFill>
                  <a:srgbClr val="FF0000"/>
                </a:solidFill>
                <a:cs typeface="B Mitra" pitchFamily="2" charset="-78"/>
              </a:rPr>
              <a:t>جلسه اول</a:t>
            </a:r>
          </a:p>
          <a:p>
            <a:r>
              <a:rPr lang="fa-IR" sz="2000" dirty="0" smtClean="0">
                <a:solidFill>
                  <a:schemeClr val="tx1"/>
                </a:solidFill>
                <a:cs typeface="B Mitra" pitchFamily="2" charset="-78"/>
              </a:rPr>
              <a:t>23 آبان 1398</a:t>
            </a:r>
            <a:endParaRPr lang="fa-IR" sz="2000" dirty="0">
              <a:solidFill>
                <a:schemeClr val="tx1"/>
              </a:solidFill>
              <a:cs typeface="B Mitra" pitchFamily="2" charset="-78"/>
            </a:endParaRPr>
          </a:p>
          <a:p>
            <a:endParaRPr lang="fa-IR" sz="2000" dirty="0" smtClean="0">
              <a:solidFill>
                <a:schemeClr val="tx1"/>
              </a:solidFill>
              <a:cs typeface="B Mitra" pitchFamily="2" charset="-78"/>
            </a:endParaRPr>
          </a:p>
          <a:p>
            <a:r>
              <a:rPr lang="fa-IR" sz="2000" dirty="0" smtClean="0">
                <a:solidFill>
                  <a:schemeClr val="tx1"/>
                </a:solidFill>
                <a:cs typeface="B Mitra" pitchFamily="2" charset="-78"/>
              </a:rPr>
              <a:t>مدیریت فرهنگی و فعالیتهای داوطلبانه دانشگاه فردوسی مشهد</a:t>
            </a:r>
          </a:p>
          <a:p>
            <a:endParaRPr lang="fa-IR" sz="2400" dirty="0" smtClean="0">
              <a:solidFill>
                <a:schemeClr val="tx1"/>
              </a:solidFill>
              <a:cs typeface="B Mitra" pitchFamily="2" charset="-78"/>
            </a:endParaRPr>
          </a:p>
        </p:txBody>
      </p:sp>
      <p:pic>
        <p:nvPicPr>
          <p:cNvPr id="4" name="Picture 3" descr="C:\Users\Theology\Desktop\photo_2019-11-10_19-11-5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764704"/>
            <a:ext cx="3927790" cy="54006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9018824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0"/>
            <a:ext cx="8784976" cy="6669360"/>
          </a:xfrm>
        </p:spPr>
        <p:txBody>
          <a:bodyPr>
            <a:normAutofit/>
          </a:bodyPr>
          <a:lstStyle/>
          <a:p>
            <a:endParaRPr lang="fa-IR" sz="100" b="1" dirty="0" smtClean="0">
              <a:solidFill>
                <a:srgbClr val="FF0000"/>
              </a:solidFill>
              <a:cs typeface="B Mitra" pitchFamily="2" charset="-78"/>
            </a:endParaRPr>
          </a:p>
          <a:p>
            <a:r>
              <a:rPr lang="fa-IR" sz="2400" b="1" dirty="0" smtClean="0">
                <a:solidFill>
                  <a:srgbClr val="FF0000"/>
                </a:solidFill>
                <a:cs typeface="B Mitra" pitchFamily="2" charset="-78"/>
              </a:rPr>
              <a:t>ساختار </a:t>
            </a:r>
            <a:r>
              <a:rPr lang="fa-IR" sz="2400" b="1" dirty="0" smtClean="0">
                <a:solidFill>
                  <a:srgbClr val="FF0000"/>
                </a:solidFill>
                <a:cs typeface="B Mitra" pitchFamily="2" charset="-78"/>
              </a:rPr>
              <a:t>محتوایی</a:t>
            </a:r>
          </a:p>
          <a:p>
            <a:pPr algn="just"/>
            <a:endParaRPr lang="fa-IR" sz="2400" dirty="0" smtClean="0">
              <a:solidFill>
                <a:schemeClr val="tx1"/>
              </a:solidFill>
              <a:cs typeface="B Mitra" pitchFamily="2" charset="-78"/>
            </a:endParaRPr>
          </a:p>
        </p:txBody>
      </p:sp>
      <p:pic>
        <p:nvPicPr>
          <p:cNvPr id="4" name="Picture 3" descr="E:\تدریس ها\تفسیر سوره لقمان\31_لقمان.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8681"/>
            <a:ext cx="9144000" cy="6309320"/>
          </a:xfrm>
          <a:prstGeom prst="rect">
            <a:avLst/>
          </a:prstGeom>
          <a:noFill/>
          <a:ln>
            <a:noFill/>
          </a:ln>
        </p:spPr>
      </p:pic>
    </p:spTree>
    <p:extLst>
      <p:ext uri="{BB962C8B-B14F-4D97-AF65-F5344CB8AC3E}">
        <p14:creationId xmlns:p14="http://schemas.microsoft.com/office/powerpoint/2010/main" val="3554509613"/>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260648"/>
            <a:ext cx="8784976" cy="6408712"/>
          </a:xfrm>
        </p:spPr>
        <p:txBody>
          <a:bodyPr>
            <a:normAutofit/>
          </a:bodyPr>
          <a:lstStyle/>
          <a:p>
            <a:pPr algn="just"/>
            <a:endParaRPr lang="fa-IR" sz="2400" b="1" dirty="0" smtClean="0">
              <a:solidFill>
                <a:srgbClr val="FF0000"/>
              </a:solidFill>
              <a:cs typeface="B Mitra" pitchFamily="2" charset="-78"/>
            </a:endParaRPr>
          </a:p>
          <a:p>
            <a:pPr algn="just"/>
            <a:r>
              <a:rPr lang="fa-IR" sz="2400" b="1" dirty="0" smtClean="0">
                <a:solidFill>
                  <a:srgbClr val="FF0000"/>
                </a:solidFill>
                <a:cs typeface="B Mitra" pitchFamily="2" charset="-78"/>
              </a:rPr>
              <a:t>خلاصه محتوای سوره </a:t>
            </a:r>
            <a:r>
              <a:rPr lang="fa-IR" sz="2400" b="1" dirty="0" smtClean="0">
                <a:solidFill>
                  <a:srgbClr val="FF0000"/>
                </a:solidFill>
                <a:cs typeface="B Mitra" pitchFamily="2" charset="-78"/>
              </a:rPr>
              <a:t>در بیان تفاسیر سنتی</a:t>
            </a:r>
            <a:r>
              <a:rPr lang="fa-IR" sz="2400" b="1" dirty="0" smtClean="0">
                <a:solidFill>
                  <a:srgbClr val="FF0000"/>
                </a:solidFill>
                <a:cs typeface="B Mitra" pitchFamily="2" charset="-78"/>
              </a:rPr>
              <a:t>:</a:t>
            </a:r>
          </a:p>
          <a:p>
            <a:pPr algn="just"/>
            <a:endParaRPr lang="fa-IR" sz="2400" dirty="0" smtClean="0">
              <a:solidFill>
                <a:schemeClr val="tx1"/>
              </a:solidFill>
              <a:cs typeface="B Mitra" pitchFamily="2" charset="-78"/>
            </a:endParaRPr>
          </a:p>
          <a:p>
            <a:pPr algn="just"/>
            <a:r>
              <a:rPr lang="fa-IR" sz="2400" dirty="0" smtClean="0">
                <a:solidFill>
                  <a:schemeClr val="tx1"/>
                </a:solidFill>
                <a:cs typeface="B Mitra" pitchFamily="2" charset="-78"/>
              </a:rPr>
              <a:t>بیان اهمیت قرآن</a:t>
            </a:r>
          </a:p>
          <a:p>
            <a:pPr algn="just"/>
            <a:r>
              <a:rPr lang="fa-IR" sz="2400" dirty="0" smtClean="0">
                <a:solidFill>
                  <a:schemeClr val="tx1"/>
                </a:solidFill>
                <a:cs typeface="B Mitra" pitchFamily="2" charset="-78"/>
              </a:rPr>
              <a:t>تقسیم انسان ها سرنوشت هر کدام</a:t>
            </a:r>
          </a:p>
          <a:p>
            <a:pPr algn="just"/>
            <a:r>
              <a:rPr lang="fa-IR" sz="2400" dirty="0" smtClean="0">
                <a:solidFill>
                  <a:schemeClr val="tx1"/>
                </a:solidFill>
                <a:cs typeface="B Mitra" pitchFamily="2" charset="-78"/>
              </a:rPr>
              <a:t>بیان معجزات علمی</a:t>
            </a:r>
          </a:p>
          <a:p>
            <a:pPr algn="just"/>
            <a:r>
              <a:rPr lang="fa-IR" sz="2400" dirty="0" smtClean="0">
                <a:solidFill>
                  <a:schemeClr val="tx1"/>
                </a:solidFill>
                <a:cs typeface="B Mitra" pitchFamily="2" charset="-78"/>
              </a:rPr>
              <a:t>نصایح و موعظه های حکیمانه</a:t>
            </a:r>
          </a:p>
          <a:p>
            <a:pPr algn="just"/>
            <a:r>
              <a:rPr lang="fa-IR" sz="2400" dirty="0" smtClean="0">
                <a:solidFill>
                  <a:schemeClr val="tx1"/>
                </a:solidFill>
                <a:cs typeface="B Mitra" pitchFamily="2" charset="-78"/>
              </a:rPr>
              <a:t>دلایل ایمان به مبدأ و معاد</a:t>
            </a:r>
          </a:p>
          <a:p>
            <a:pPr algn="just"/>
            <a:r>
              <a:rPr lang="fa-IR" sz="2400" dirty="0" smtClean="0">
                <a:solidFill>
                  <a:schemeClr val="tx1"/>
                </a:solidFill>
                <a:cs typeface="B Mitra" pitchFamily="2" charset="-78"/>
              </a:rPr>
              <a:t>بیان علم خداوند</a:t>
            </a:r>
          </a:p>
          <a:p>
            <a:pPr algn="just"/>
            <a:endParaRPr lang="fa-IR" sz="2400" dirty="0" smtClean="0">
              <a:solidFill>
                <a:schemeClr val="tx1"/>
              </a:solidFill>
              <a:cs typeface="B Mitra" pitchFamily="2" charset="-78"/>
            </a:endParaRPr>
          </a:p>
        </p:txBody>
      </p:sp>
    </p:spTree>
    <p:extLst>
      <p:ext uri="{BB962C8B-B14F-4D97-AF65-F5344CB8AC3E}">
        <p14:creationId xmlns:p14="http://schemas.microsoft.com/office/powerpoint/2010/main" val="2991973338"/>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260648"/>
            <a:ext cx="8784976" cy="6408712"/>
          </a:xfrm>
        </p:spPr>
        <p:txBody>
          <a:bodyPr>
            <a:normAutofit/>
          </a:bodyPr>
          <a:lstStyle/>
          <a:p>
            <a:pPr algn="just"/>
            <a:endParaRPr lang="fa-IR" sz="2400" b="1" dirty="0" smtClean="0">
              <a:solidFill>
                <a:srgbClr val="FF0000"/>
              </a:solidFill>
              <a:cs typeface="B Mitra" pitchFamily="2" charset="-78"/>
            </a:endParaRPr>
          </a:p>
          <a:p>
            <a:pPr algn="just"/>
            <a:r>
              <a:rPr lang="fa-IR" sz="2400" b="1" dirty="0" smtClean="0">
                <a:solidFill>
                  <a:srgbClr val="FF0000"/>
                </a:solidFill>
                <a:cs typeface="B Mitra" pitchFamily="2" charset="-78"/>
              </a:rPr>
              <a:t>خلاصه محتوای سوره با استفاده از روش های جدید تحلیل محتوای کیفی</a:t>
            </a:r>
          </a:p>
          <a:p>
            <a:pPr algn="just"/>
            <a:endParaRPr lang="fa-IR" sz="2400" b="1" dirty="0" smtClean="0">
              <a:solidFill>
                <a:srgbClr val="FF0000"/>
              </a:solidFill>
              <a:cs typeface="B Mitra" pitchFamily="2" charset="-78"/>
            </a:endParaRPr>
          </a:p>
          <a:p>
            <a:pPr algn="just"/>
            <a:r>
              <a:rPr lang="fa-IR" sz="2400" dirty="0" smtClean="0">
                <a:solidFill>
                  <a:srgbClr val="FF0000"/>
                </a:solidFill>
                <a:cs typeface="B Mitra" pitchFamily="2" charset="-78"/>
              </a:rPr>
              <a:t>1. تبیین انسجام محتوایی سوره لقمان با روش تحلیل محتوای کیفی (مقاله: زهرا صرفی):</a:t>
            </a:r>
          </a:p>
          <a:p>
            <a:pPr algn="just"/>
            <a:endParaRPr lang="fa-IR" sz="2400" dirty="0" smtClean="0">
              <a:solidFill>
                <a:srgbClr val="FF0000"/>
              </a:solidFill>
              <a:cs typeface="B Mitra" pitchFamily="2" charset="-78"/>
            </a:endParaRPr>
          </a:p>
          <a:p>
            <a:pPr algn="just"/>
            <a:r>
              <a:rPr lang="fa-IR" sz="2400" dirty="0" smtClean="0">
                <a:solidFill>
                  <a:srgbClr val="FF0000"/>
                </a:solidFill>
                <a:cs typeface="B Mitra" pitchFamily="2" charset="-78"/>
              </a:rPr>
              <a:t>محور اصلی:</a:t>
            </a:r>
          </a:p>
          <a:p>
            <a:pPr algn="just"/>
            <a:r>
              <a:rPr lang="fa-IR" sz="2400" dirty="0" smtClean="0">
                <a:solidFill>
                  <a:schemeClr val="tx1"/>
                </a:solidFill>
                <a:cs typeface="B Mitra" pitchFamily="2" charset="-78"/>
              </a:rPr>
              <a:t>مدح حکمت و چگونگی حصول آن</a:t>
            </a:r>
          </a:p>
          <a:p>
            <a:pPr algn="just"/>
            <a:r>
              <a:rPr lang="fa-IR" sz="2400" dirty="0" smtClean="0">
                <a:solidFill>
                  <a:srgbClr val="FF0000"/>
                </a:solidFill>
                <a:cs typeface="B Mitra" pitchFamily="2" charset="-78"/>
              </a:rPr>
              <a:t>محور های فرعی:</a:t>
            </a:r>
          </a:p>
          <a:p>
            <a:pPr algn="just"/>
            <a:r>
              <a:rPr lang="fa-IR" sz="2400" dirty="0" smtClean="0">
                <a:solidFill>
                  <a:schemeClr val="tx1"/>
                </a:solidFill>
                <a:cs typeface="B Mitra" pitchFamily="2" charset="-78"/>
              </a:rPr>
              <a:t>قرآن کتاب حکیم و حکمت پرور</a:t>
            </a:r>
          </a:p>
          <a:p>
            <a:pPr algn="just"/>
            <a:r>
              <a:rPr lang="fa-IR" sz="2400" dirty="0" smtClean="0">
                <a:solidFill>
                  <a:schemeClr val="tx1"/>
                </a:solidFill>
                <a:cs typeface="B Mitra" pitchFamily="2" charset="-78"/>
              </a:rPr>
              <a:t>لقمان و شایستگی رسیدن به حکمت توحیدی</a:t>
            </a:r>
          </a:p>
          <a:p>
            <a:pPr algn="just"/>
            <a:r>
              <a:rPr lang="fa-IR" sz="2400" dirty="0" smtClean="0">
                <a:solidFill>
                  <a:schemeClr val="tx1"/>
                </a:solidFill>
                <a:cs typeface="B Mitra" pitchFamily="2" charset="-78"/>
              </a:rPr>
              <a:t>اسباب حصول حکمت توحیدی</a:t>
            </a:r>
          </a:p>
          <a:p>
            <a:pPr algn="just"/>
            <a:endParaRPr lang="fa-IR" sz="2400" dirty="0" smtClean="0">
              <a:solidFill>
                <a:schemeClr val="tx1"/>
              </a:solidFill>
              <a:cs typeface="B Mitra" pitchFamily="2" charset="-78"/>
            </a:endParaRPr>
          </a:p>
        </p:txBody>
      </p:sp>
    </p:spTree>
    <p:extLst>
      <p:ext uri="{BB962C8B-B14F-4D97-AF65-F5344CB8AC3E}">
        <p14:creationId xmlns:p14="http://schemas.microsoft.com/office/powerpoint/2010/main" val="3289300638"/>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260648"/>
            <a:ext cx="8784976" cy="6408712"/>
          </a:xfrm>
        </p:spPr>
        <p:txBody>
          <a:bodyPr>
            <a:normAutofit/>
          </a:bodyPr>
          <a:lstStyle/>
          <a:p>
            <a:pPr algn="just"/>
            <a:r>
              <a:rPr lang="fa-IR" sz="2400" dirty="0">
                <a:solidFill>
                  <a:srgbClr val="FF0000"/>
                </a:solidFill>
                <a:cs typeface="B Mitra" pitchFamily="2" charset="-78"/>
              </a:rPr>
              <a:t>2. تحلیل متن شناختی سوره لقمان بر اساس نظریه کنش گفتار سِرل (مقاله: حسین </a:t>
            </a:r>
            <a:r>
              <a:rPr lang="fa-IR" sz="2400" dirty="0" smtClean="0">
                <a:solidFill>
                  <a:srgbClr val="FF0000"/>
                </a:solidFill>
                <a:cs typeface="B Mitra" pitchFamily="2" charset="-78"/>
              </a:rPr>
              <a:t>خاکپور)</a:t>
            </a:r>
            <a:endParaRPr lang="fa-IR" sz="2400" dirty="0" smtClean="0">
              <a:solidFill>
                <a:srgbClr val="FF0000"/>
              </a:solidFill>
              <a:cs typeface="B Mitra" pitchFamily="2" charset="-78"/>
            </a:endParaRPr>
          </a:p>
          <a:p>
            <a:pPr algn="just"/>
            <a:endParaRPr lang="fa-IR" sz="2400" dirty="0">
              <a:solidFill>
                <a:srgbClr val="FF0000"/>
              </a:solidFill>
              <a:cs typeface="B Mitra" pitchFamily="2" charset="-78"/>
            </a:endParaRPr>
          </a:p>
          <a:p>
            <a:pPr algn="just"/>
            <a:r>
              <a:rPr lang="fa-IR" sz="2400" dirty="0" smtClean="0">
                <a:solidFill>
                  <a:schemeClr val="tx1"/>
                </a:solidFill>
                <a:cs typeface="B Mitra" pitchFamily="2" charset="-78"/>
              </a:rPr>
              <a:t>از مجموع 107 کنش به کار رفته در این سوره، کنش ترغیبی بیشترین بسامد را دارد. کنش اعلامی در این سوره اصلا وجود ندارد.</a:t>
            </a:r>
          </a:p>
          <a:p>
            <a:pPr algn="just"/>
            <a:endParaRPr lang="fa-IR" sz="2400" dirty="0" smtClean="0">
              <a:solidFill>
                <a:schemeClr val="tx1"/>
              </a:solidFill>
              <a:cs typeface="B Mitra" pitchFamily="2" charset="-78"/>
            </a:endParaRPr>
          </a:p>
          <a:p>
            <a:pPr algn="just"/>
            <a:r>
              <a:rPr lang="fa-IR" sz="2400" dirty="0" smtClean="0">
                <a:solidFill>
                  <a:srgbClr val="FF0000"/>
                </a:solidFill>
                <a:cs typeface="B Mitra" pitchFamily="2" charset="-78"/>
              </a:rPr>
              <a:t>1. کنش اظهاری: </a:t>
            </a:r>
            <a:r>
              <a:rPr lang="fa-IR" sz="2400" dirty="0" smtClean="0">
                <a:solidFill>
                  <a:schemeClr val="tx1"/>
                </a:solidFill>
                <a:cs typeface="B Mitra" pitchFamily="2" charset="-78"/>
              </a:rPr>
              <a:t>اظهار کردن، بیان کردن، تأیید کردن، دلیل آوردن، اثبات کردن، معرفی نمودن</a:t>
            </a:r>
          </a:p>
          <a:p>
            <a:pPr algn="just"/>
            <a:r>
              <a:rPr lang="fa-IR" sz="2400" dirty="0" smtClean="0">
                <a:solidFill>
                  <a:srgbClr val="FF0000"/>
                </a:solidFill>
                <a:cs typeface="B Mitra" pitchFamily="2" charset="-78"/>
              </a:rPr>
              <a:t>2. کنش ترغیبی: </a:t>
            </a:r>
            <a:r>
              <a:rPr lang="fa-IR" sz="2400" dirty="0" smtClean="0">
                <a:solidFill>
                  <a:schemeClr val="tx1"/>
                </a:solidFill>
                <a:cs typeface="B Mitra" pitchFamily="2" charset="-78"/>
              </a:rPr>
              <a:t>خواست، توانستن، دستور دادن، دعوت کردن، توصیه نمودن، نصیحت و یا اصرار کردن</a:t>
            </a:r>
          </a:p>
          <a:p>
            <a:pPr algn="just"/>
            <a:r>
              <a:rPr lang="fa-IR" sz="2400" dirty="0" smtClean="0">
                <a:solidFill>
                  <a:srgbClr val="FF0000"/>
                </a:solidFill>
                <a:cs typeface="B Mitra" pitchFamily="2" charset="-78"/>
              </a:rPr>
              <a:t>3. کنش تعهدی: </a:t>
            </a:r>
            <a:r>
              <a:rPr lang="fa-IR" sz="2400" dirty="0" smtClean="0">
                <a:solidFill>
                  <a:schemeClr val="tx1"/>
                </a:solidFill>
                <a:cs typeface="B Mitra" pitchFamily="2" charset="-78"/>
              </a:rPr>
              <a:t>قول دادن، سوگند خوردن، تعهد دادن</a:t>
            </a:r>
          </a:p>
          <a:p>
            <a:pPr algn="just"/>
            <a:r>
              <a:rPr lang="fa-IR" sz="2400" dirty="0" smtClean="0">
                <a:solidFill>
                  <a:srgbClr val="FF0000"/>
                </a:solidFill>
                <a:cs typeface="B Mitra" pitchFamily="2" charset="-78"/>
              </a:rPr>
              <a:t>4. کنش عاطفی: </a:t>
            </a:r>
            <a:r>
              <a:rPr lang="fa-IR" sz="2400" dirty="0" smtClean="0">
                <a:solidFill>
                  <a:schemeClr val="tx1"/>
                </a:solidFill>
                <a:cs typeface="B Mitra" pitchFamily="2" charset="-78"/>
              </a:rPr>
              <a:t>سپاسگزاری کردن، تبریک گفتن، عذرخواهی کردن، تمجید کردن، تأسف خوردن</a:t>
            </a:r>
          </a:p>
          <a:p>
            <a:pPr algn="just"/>
            <a:r>
              <a:rPr lang="fa-IR" sz="2400" dirty="0" smtClean="0">
                <a:solidFill>
                  <a:srgbClr val="FF0000"/>
                </a:solidFill>
                <a:cs typeface="B Mitra" pitchFamily="2" charset="-78"/>
              </a:rPr>
              <a:t>5. کنش اعلامی: </a:t>
            </a:r>
            <a:r>
              <a:rPr lang="fa-IR" sz="2400" dirty="0" smtClean="0">
                <a:solidFill>
                  <a:schemeClr val="tx1"/>
                </a:solidFill>
                <a:cs typeface="B Mitra" pitchFamily="2" charset="-78"/>
              </a:rPr>
              <a:t>محکوم کردن، منصوب کردن، اعلام کردن</a:t>
            </a:r>
          </a:p>
          <a:p>
            <a:pPr algn="just"/>
            <a:endParaRPr lang="fa-IR" sz="2400" dirty="0" smtClean="0">
              <a:solidFill>
                <a:schemeClr val="tx1"/>
              </a:solidFill>
              <a:cs typeface="B Mitra" pitchFamily="2" charset="-78"/>
            </a:endParaRPr>
          </a:p>
        </p:txBody>
      </p:sp>
    </p:spTree>
    <p:extLst>
      <p:ext uri="{BB962C8B-B14F-4D97-AF65-F5344CB8AC3E}">
        <p14:creationId xmlns:p14="http://schemas.microsoft.com/office/powerpoint/2010/main" val="3554509613"/>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260648"/>
            <a:ext cx="8784976" cy="6408712"/>
          </a:xfrm>
        </p:spPr>
        <p:txBody>
          <a:bodyPr>
            <a:normAutofit/>
          </a:bodyPr>
          <a:lstStyle/>
          <a:p>
            <a:pPr algn="just"/>
            <a:endParaRPr lang="fa-IR" sz="2400" dirty="0" smtClean="0">
              <a:solidFill>
                <a:schemeClr val="tx1"/>
              </a:solidFill>
              <a:cs typeface="B Mitra" pitchFamily="2" charset="-78"/>
            </a:endParaRPr>
          </a:p>
        </p:txBody>
      </p:sp>
      <p:pic>
        <p:nvPicPr>
          <p:cNvPr id="4" name="Picture 3" descr="E:\تدریس ها\تفسیر سوره لقمان\تحلیل کنش گفتار سوره لقمان - نمودار.png"/>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784976" cy="6408712"/>
          </a:xfrm>
          <a:prstGeom prst="rect">
            <a:avLst/>
          </a:prstGeom>
          <a:noFill/>
          <a:ln>
            <a:noFill/>
          </a:ln>
        </p:spPr>
      </p:pic>
    </p:spTree>
    <p:extLst>
      <p:ext uri="{BB962C8B-B14F-4D97-AF65-F5344CB8AC3E}">
        <p14:creationId xmlns:p14="http://schemas.microsoft.com/office/powerpoint/2010/main" val="2991973338"/>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260648"/>
            <a:ext cx="8784976" cy="6408712"/>
          </a:xfrm>
        </p:spPr>
        <p:txBody>
          <a:bodyPr>
            <a:normAutofit/>
          </a:bodyPr>
          <a:lstStyle/>
          <a:p>
            <a:pPr algn="just"/>
            <a:r>
              <a:rPr lang="fa-IR" sz="2400" b="1" dirty="0" smtClean="0">
                <a:solidFill>
                  <a:srgbClr val="FF0000"/>
                </a:solidFill>
                <a:cs typeface="B Mitra" pitchFamily="2" charset="-78"/>
              </a:rPr>
              <a:t>نکته ها:</a:t>
            </a:r>
          </a:p>
          <a:p>
            <a:pPr algn="just"/>
            <a:endParaRPr lang="fa-IR" sz="2400" b="1" dirty="0" smtClean="0">
              <a:solidFill>
                <a:srgbClr val="FF0000"/>
              </a:solidFill>
              <a:cs typeface="B Mitra" pitchFamily="2" charset="-78"/>
            </a:endParaRPr>
          </a:p>
          <a:p>
            <a:pPr marL="342900" indent="-342900" algn="just">
              <a:buFont typeface="Wingdings" pitchFamily="2" charset="2"/>
              <a:buChar char="ü"/>
            </a:pPr>
            <a:r>
              <a:rPr lang="fa-IR" sz="2400" dirty="0" smtClean="0">
                <a:solidFill>
                  <a:schemeClr val="tx1"/>
                </a:solidFill>
                <a:cs typeface="B Mitra" pitchFamily="2" charset="-78"/>
              </a:rPr>
              <a:t>در سوره لقمان که مکی است، کنش اعلامی و مواردی نظیر حکم حلیت و حرمت وجود ندارد</a:t>
            </a:r>
            <a:r>
              <a:rPr lang="fa-IR" sz="2400" dirty="0" smtClean="0">
                <a:solidFill>
                  <a:schemeClr val="tx1"/>
                </a:solidFill>
                <a:cs typeface="B Mitra" pitchFamily="2" charset="-78"/>
              </a:rPr>
              <a:t>. (این نکته در فهم معنای آیه 6 که برخی آن را جزء آیات الاحکام دانسته اند، مفید است.)</a:t>
            </a:r>
            <a:endParaRPr lang="fa-IR" sz="2400" dirty="0" smtClean="0">
              <a:solidFill>
                <a:schemeClr val="tx1"/>
              </a:solidFill>
              <a:cs typeface="B Mitra" pitchFamily="2" charset="-78"/>
            </a:endParaRPr>
          </a:p>
          <a:p>
            <a:pPr marL="342900" indent="-342900" algn="just">
              <a:buFont typeface="Wingdings" pitchFamily="2" charset="2"/>
              <a:buChar char="ü"/>
            </a:pPr>
            <a:endParaRPr lang="fa-IR" sz="2400" dirty="0" smtClean="0">
              <a:solidFill>
                <a:schemeClr val="tx1"/>
              </a:solidFill>
              <a:cs typeface="B Mitra" pitchFamily="2" charset="-78"/>
            </a:endParaRPr>
          </a:p>
          <a:p>
            <a:pPr marL="342900" indent="-342900" algn="just">
              <a:buFont typeface="Wingdings" pitchFamily="2" charset="2"/>
              <a:buChar char="ü"/>
            </a:pPr>
            <a:r>
              <a:rPr lang="fa-IR" sz="2400" dirty="0" smtClean="0">
                <a:solidFill>
                  <a:schemeClr val="tx1"/>
                </a:solidFill>
                <a:cs typeface="B Mitra" pitchFamily="2" charset="-78"/>
              </a:rPr>
              <a:t>وقتی هدف سوره ای، اخلاقی است، کنش های ترغیبی و اظهاری و عاطفی بیشتری بسامد را دارد.</a:t>
            </a:r>
          </a:p>
          <a:p>
            <a:pPr marL="342900" indent="-342900" algn="just">
              <a:buFont typeface="Wingdings" pitchFamily="2" charset="2"/>
              <a:buChar char="ü"/>
            </a:pPr>
            <a:endParaRPr lang="fa-IR" sz="2400" dirty="0" smtClean="0">
              <a:solidFill>
                <a:schemeClr val="tx1"/>
              </a:solidFill>
              <a:cs typeface="B Mitra" pitchFamily="2" charset="-78"/>
            </a:endParaRPr>
          </a:p>
          <a:p>
            <a:pPr marL="342900" indent="-342900" algn="just">
              <a:buFont typeface="Wingdings" pitchFamily="2" charset="2"/>
              <a:buChar char="ü"/>
            </a:pPr>
            <a:r>
              <a:rPr lang="fa-IR" sz="2400" dirty="0" smtClean="0">
                <a:solidFill>
                  <a:schemeClr val="tx1"/>
                </a:solidFill>
                <a:cs typeface="B Mitra" pitchFamily="2" charset="-78"/>
              </a:rPr>
              <a:t>در استفاده از روش های تحلیل متن، فرقی میان عالمان اسلامی (آقای قرائتی) و غیر اسلامی (جان سرل) نیست. کما اینکه در گذشته هم برخی از ادیبان مسلمان شرابخوار بودند ولی مفسران از دیدگاه ادبی شان در تفسیر آیات بهره می گرفتند. حتی حضرت علی (ع) 4 بار در نهج البلاغه به محتوای اشعار شعرای دوران جاهلی استشهاد می کند.</a:t>
            </a:r>
          </a:p>
          <a:p>
            <a:pPr algn="just"/>
            <a:endParaRPr lang="fa-IR" sz="2400" dirty="0" smtClean="0">
              <a:solidFill>
                <a:schemeClr val="tx1"/>
              </a:solidFill>
              <a:cs typeface="B Mitra" pitchFamily="2" charset="-78"/>
            </a:endParaRPr>
          </a:p>
        </p:txBody>
      </p:sp>
    </p:spTree>
    <p:extLst>
      <p:ext uri="{BB962C8B-B14F-4D97-AF65-F5344CB8AC3E}">
        <p14:creationId xmlns:p14="http://schemas.microsoft.com/office/powerpoint/2010/main" val="3289300638"/>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260648"/>
            <a:ext cx="8784976" cy="6408712"/>
          </a:xfrm>
        </p:spPr>
        <p:txBody>
          <a:bodyPr>
            <a:normAutofit/>
          </a:bodyPr>
          <a:lstStyle/>
          <a:p>
            <a:pPr algn="just"/>
            <a:r>
              <a:rPr lang="fa-IR" sz="2400" b="1" dirty="0" smtClean="0">
                <a:solidFill>
                  <a:srgbClr val="FF0000"/>
                </a:solidFill>
                <a:cs typeface="B Mitra" pitchFamily="2" charset="-78"/>
              </a:rPr>
              <a:t>هدف از سلسله جلسات تفسیر کاربردی قرآن کریم</a:t>
            </a:r>
          </a:p>
          <a:p>
            <a:pPr algn="just"/>
            <a:r>
              <a:rPr lang="fa-IR" sz="2400" dirty="0" smtClean="0">
                <a:solidFill>
                  <a:schemeClr val="tx1"/>
                </a:solidFill>
                <a:cs typeface="B Mitra" pitchFamily="2" charset="-78"/>
              </a:rPr>
              <a:t>	تأمین </a:t>
            </a:r>
            <a:r>
              <a:rPr lang="fa-IR" sz="2400" dirty="0" smtClean="0">
                <a:solidFill>
                  <a:schemeClr val="tx1"/>
                </a:solidFill>
                <a:cs typeface="B Mitra" pitchFamily="2" charset="-78"/>
              </a:rPr>
              <a:t>بخشی از نیاز دینی و معنوی دانشگاهیان</a:t>
            </a:r>
          </a:p>
          <a:p>
            <a:pPr algn="just"/>
            <a:r>
              <a:rPr lang="fa-IR" sz="2400" dirty="0" smtClean="0">
                <a:solidFill>
                  <a:schemeClr val="tx1"/>
                </a:solidFill>
                <a:cs typeface="B Mitra" pitchFamily="2" charset="-78"/>
              </a:rPr>
              <a:t>	ایجاد </a:t>
            </a:r>
            <a:r>
              <a:rPr lang="fa-IR" sz="2400" dirty="0" smtClean="0">
                <a:solidFill>
                  <a:schemeClr val="tx1"/>
                </a:solidFill>
                <a:cs typeface="B Mitra" pitchFamily="2" charset="-78"/>
              </a:rPr>
              <a:t>زمینه بازآموزی و دانش اندوزی در محضر از قرآن کریم</a:t>
            </a:r>
          </a:p>
          <a:p>
            <a:pPr algn="just"/>
            <a:r>
              <a:rPr lang="fa-IR" sz="2400" dirty="0" smtClean="0">
                <a:solidFill>
                  <a:schemeClr val="tx1"/>
                </a:solidFill>
                <a:cs typeface="B Mitra" pitchFamily="2" charset="-78"/>
              </a:rPr>
              <a:t>	آشتی </a:t>
            </a:r>
            <a:r>
              <a:rPr lang="fa-IR" sz="2400" dirty="0" smtClean="0">
                <a:solidFill>
                  <a:schemeClr val="tx1"/>
                </a:solidFill>
                <a:cs typeface="B Mitra" pitchFamily="2" charset="-78"/>
              </a:rPr>
              <a:t>بیشتر نواندیشی دینی و سنت گرایی دینی</a:t>
            </a:r>
          </a:p>
          <a:p>
            <a:pPr algn="just"/>
            <a:r>
              <a:rPr lang="fa-IR" sz="2400" dirty="0" smtClean="0">
                <a:solidFill>
                  <a:schemeClr val="tx1"/>
                </a:solidFill>
                <a:cs typeface="B Mitra" pitchFamily="2" charset="-78"/>
              </a:rPr>
              <a:t>	پاسخ </a:t>
            </a:r>
            <a:r>
              <a:rPr lang="fa-IR" sz="2400" dirty="0" smtClean="0">
                <a:solidFill>
                  <a:schemeClr val="tx1"/>
                </a:solidFill>
                <a:cs typeface="B Mitra" pitchFamily="2" charset="-78"/>
              </a:rPr>
              <a:t>به سؤال ها و ابهام های نسل جوان حقیقت جو</a:t>
            </a:r>
          </a:p>
          <a:p>
            <a:pPr algn="just"/>
            <a:r>
              <a:rPr lang="fa-IR" sz="2400" dirty="0" smtClean="0">
                <a:solidFill>
                  <a:schemeClr val="tx1"/>
                </a:solidFill>
                <a:cs typeface="B Mitra" pitchFamily="2" charset="-78"/>
              </a:rPr>
              <a:t>	 </a:t>
            </a:r>
          </a:p>
          <a:p>
            <a:pPr algn="just"/>
            <a:r>
              <a:rPr lang="fa-IR" sz="2400" b="1" dirty="0" smtClean="0">
                <a:solidFill>
                  <a:srgbClr val="FF0000"/>
                </a:solidFill>
                <a:cs typeface="B Mitra" pitchFamily="2" charset="-78"/>
              </a:rPr>
              <a:t>شیوه ارائه</a:t>
            </a:r>
          </a:p>
          <a:p>
            <a:pPr algn="just"/>
            <a:r>
              <a:rPr lang="fa-IR" sz="2400" dirty="0" smtClean="0">
                <a:solidFill>
                  <a:schemeClr val="tx1"/>
                </a:solidFill>
                <a:cs typeface="B Mitra" pitchFamily="2" charset="-78"/>
              </a:rPr>
              <a:t>	60 </a:t>
            </a:r>
            <a:r>
              <a:rPr lang="fa-IR" sz="2400" dirty="0" smtClean="0">
                <a:solidFill>
                  <a:schemeClr val="tx1"/>
                </a:solidFill>
                <a:cs typeface="B Mitra" pitchFamily="2" charset="-78"/>
              </a:rPr>
              <a:t>دقیقه: تفسیر آیات و نکات کاربردی</a:t>
            </a:r>
          </a:p>
          <a:p>
            <a:pPr algn="just"/>
            <a:r>
              <a:rPr lang="fa-IR" sz="2400" dirty="0" smtClean="0">
                <a:solidFill>
                  <a:schemeClr val="tx1"/>
                </a:solidFill>
                <a:cs typeface="B Mitra" pitchFamily="2" charset="-78"/>
              </a:rPr>
              <a:t>	20 </a:t>
            </a:r>
            <a:r>
              <a:rPr lang="fa-IR" sz="2400" dirty="0" smtClean="0">
                <a:solidFill>
                  <a:schemeClr val="tx1"/>
                </a:solidFill>
                <a:cs typeface="B Mitra" pitchFamily="2" charset="-78"/>
              </a:rPr>
              <a:t>دقیقه: پاسخ به سؤالات و شبهات قرآنی</a:t>
            </a:r>
          </a:p>
          <a:p>
            <a:pPr algn="just"/>
            <a:endParaRPr lang="fa-IR" sz="2400" dirty="0">
              <a:solidFill>
                <a:schemeClr val="tx1"/>
              </a:solidFill>
              <a:cs typeface="B Mitra" pitchFamily="2" charset="-78"/>
            </a:endParaRPr>
          </a:p>
          <a:p>
            <a:pPr marL="342900" indent="-342900" algn="just">
              <a:buFont typeface="Wingdings" pitchFamily="2" charset="2"/>
              <a:buChar char="ü"/>
            </a:pPr>
            <a:r>
              <a:rPr lang="fa-IR" sz="2400" dirty="0" smtClean="0">
                <a:solidFill>
                  <a:schemeClr val="tx1"/>
                </a:solidFill>
                <a:cs typeface="B Mitra" pitchFamily="2" charset="-78"/>
              </a:rPr>
              <a:t>ارائه بخش اول به کمک اسلایدهای پاورپوینت به شیوه سخنرانی. بیان نکته های تفسیری و نکته های کاربردی</a:t>
            </a:r>
          </a:p>
          <a:p>
            <a:pPr marL="342900" indent="-342900" algn="just">
              <a:buFont typeface="Wingdings" pitchFamily="2" charset="2"/>
              <a:buChar char="ü"/>
            </a:pPr>
            <a:r>
              <a:rPr lang="fa-IR" sz="2400" dirty="0" smtClean="0">
                <a:solidFill>
                  <a:schemeClr val="tx1"/>
                </a:solidFill>
                <a:cs typeface="B Mitra" pitchFamily="2" charset="-78"/>
              </a:rPr>
              <a:t>ارائه بخش دوم به شیوه پرسش و پاسخ و مشارکتی (طرح سؤال و شبهه در یک جلسه و هدایت افراد به سوی یافتن و ارائه جواب در جلسه آینده)</a:t>
            </a:r>
          </a:p>
          <a:p>
            <a:pPr algn="just"/>
            <a:endParaRPr lang="fa-IR" sz="2400" dirty="0" smtClean="0">
              <a:solidFill>
                <a:schemeClr val="tx1"/>
              </a:solidFill>
              <a:cs typeface="B Mitra" pitchFamily="2" charset="-78"/>
            </a:endParaRPr>
          </a:p>
        </p:txBody>
      </p:sp>
    </p:spTree>
    <p:extLst>
      <p:ext uri="{BB962C8B-B14F-4D97-AF65-F5344CB8AC3E}">
        <p14:creationId xmlns:p14="http://schemas.microsoft.com/office/powerpoint/2010/main" val="173825688"/>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260648"/>
            <a:ext cx="8784976" cy="6408712"/>
          </a:xfrm>
        </p:spPr>
        <p:txBody>
          <a:bodyPr>
            <a:normAutofit/>
          </a:bodyPr>
          <a:lstStyle/>
          <a:p>
            <a:pPr algn="just"/>
            <a:endParaRPr lang="fa-IR" sz="2400" b="1" dirty="0" smtClean="0">
              <a:solidFill>
                <a:srgbClr val="FF0000"/>
              </a:solidFill>
              <a:cs typeface="B Mitra" pitchFamily="2" charset="-78"/>
            </a:endParaRPr>
          </a:p>
          <a:p>
            <a:pPr algn="just"/>
            <a:r>
              <a:rPr lang="fa-IR" sz="2400" b="1" dirty="0" smtClean="0">
                <a:solidFill>
                  <a:srgbClr val="FF0000"/>
                </a:solidFill>
                <a:cs typeface="B Mitra" pitchFamily="2" charset="-78"/>
              </a:rPr>
              <a:t>منظور از تفسیر کاربردی</a:t>
            </a:r>
          </a:p>
          <a:p>
            <a:pPr algn="just"/>
            <a:r>
              <a:rPr lang="fa-IR" sz="2400" dirty="0" smtClean="0">
                <a:solidFill>
                  <a:schemeClr val="tx1"/>
                </a:solidFill>
                <a:cs typeface="B Mitra" pitchFamily="2" charset="-78"/>
              </a:rPr>
              <a:t>	</a:t>
            </a:r>
          </a:p>
          <a:p>
            <a:pPr algn="just"/>
            <a:r>
              <a:rPr lang="fa-IR" sz="2400" dirty="0">
                <a:solidFill>
                  <a:schemeClr val="tx1"/>
                </a:solidFill>
                <a:cs typeface="B Mitra" pitchFamily="2" charset="-78"/>
              </a:rPr>
              <a:t>	</a:t>
            </a:r>
            <a:r>
              <a:rPr lang="fa-IR" sz="2400" dirty="0" smtClean="0">
                <a:solidFill>
                  <a:schemeClr val="tx1"/>
                </a:solidFill>
                <a:cs typeface="B Mitra" pitchFamily="2" charset="-78"/>
              </a:rPr>
              <a:t>ارائه تفسیری همگام با نیاز های انسان امروز</a:t>
            </a:r>
          </a:p>
          <a:p>
            <a:pPr algn="just"/>
            <a:r>
              <a:rPr lang="fa-IR" sz="2400" dirty="0" smtClean="0">
                <a:solidFill>
                  <a:schemeClr val="tx1"/>
                </a:solidFill>
                <a:cs typeface="B Mitra" pitchFamily="2" charset="-78"/>
              </a:rPr>
              <a:t>	رسیدن راهکارهای عملی بر پایه آموزه های قرآنی برای رفع نیازهای عصری انسان</a:t>
            </a:r>
          </a:p>
          <a:p>
            <a:pPr algn="just"/>
            <a:r>
              <a:rPr lang="fa-IR" sz="2400" dirty="0" smtClean="0">
                <a:solidFill>
                  <a:schemeClr val="tx1"/>
                </a:solidFill>
                <a:cs typeface="B Mitra" pitchFamily="2" charset="-78"/>
              </a:rPr>
              <a:t>	استنباط مبتنی بر سنت های تفسیری برای حل مباحث نوظهور</a:t>
            </a:r>
          </a:p>
          <a:p>
            <a:pPr algn="just"/>
            <a:r>
              <a:rPr lang="fa-IR" sz="2400" dirty="0" smtClean="0">
                <a:solidFill>
                  <a:schemeClr val="tx1"/>
                </a:solidFill>
                <a:cs typeface="B Mitra" pitchFamily="2" charset="-78"/>
              </a:rPr>
              <a:t>	ارائه کاربردهای آموزه های قرآنی در سه ساحت: شناختی، رفتاری، عاطفی</a:t>
            </a:r>
          </a:p>
        </p:txBody>
      </p:sp>
    </p:spTree>
    <p:extLst>
      <p:ext uri="{BB962C8B-B14F-4D97-AF65-F5344CB8AC3E}">
        <p14:creationId xmlns:p14="http://schemas.microsoft.com/office/powerpoint/2010/main" val="1989954804"/>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260648"/>
            <a:ext cx="8784976" cy="6408712"/>
          </a:xfrm>
        </p:spPr>
        <p:txBody>
          <a:bodyPr>
            <a:normAutofit lnSpcReduction="10000"/>
          </a:bodyPr>
          <a:lstStyle/>
          <a:p>
            <a:pPr algn="just"/>
            <a:r>
              <a:rPr lang="fa-IR" sz="2400" b="1" dirty="0" smtClean="0">
                <a:solidFill>
                  <a:srgbClr val="FF0000"/>
                </a:solidFill>
                <a:cs typeface="B Mitra" pitchFamily="2" charset="-78"/>
              </a:rPr>
              <a:t>توجه به چند نکته درباره تفسیر کاربردی:</a:t>
            </a:r>
          </a:p>
          <a:p>
            <a:pPr marL="342900" indent="-342900" algn="just">
              <a:buFont typeface="Wingdings" pitchFamily="2" charset="2"/>
              <a:buChar char="ü"/>
            </a:pPr>
            <a:r>
              <a:rPr lang="fa-IR" sz="2400" dirty="0" smtClean="0">
                <a:solidFill>
                  <a:schemeClr val="tx1"/>
                </a:solidFill>
                <a:cs typeface="B Mitra" pitchFamily="2" charset="-78"/>
              </a:rPr>
              <a:t>تفسیر کاربردی، یک روش تفسیر متفاوت از سایر روش ها نیست. بلکه از همان منابع  و روش های تفسیری، با هدف کاربردی سازی پیام های قرآنی استفاده می کند.</a:t>
            </a:r>
          </a:p>
          <a:p>
            <a:pPr marL="342900" indent="-342900" algn="just">
              <a:buFont typeface="Wingdings" pitchFamily="2" charset="2"/>
              <a:buChar char="ü"/>
            </a:pPr>
            <a:endParaRPr lang="fa-IR" sz="2400" dirty="0" smtClean="0">
              <a:solidFill>
                <a:schemeClr val="tx1"/>
              </a:solidFill>
              <a:cs typeface="B Mitra" pitchFamily="2" charset="-78"/>
            </a:endParaRPr>
          </a:p>
          <a:p>
            <a:pPr marL="342900" indent="-342900" algn="just">
              <a:buFont typeface="Wingdings" pitchFamily="2" charset="2"/>
              <a:buChar char="ü"/>
            </a:pPr>
            <a:r>
              <a:rPr lang="fa-IR" sz="2400" dirty="0" smtClean="0">
                <a:solidFill>
                  <a:schemeClr val="tx1"/>
                </a:solidFill>
                <a:cs typeface="B Mitra" pitchFamily="2" charset="-78"/>
              </a:rPr>
              <a:t>مبنای تفسیر کاربردی، این رهنمود امام علی (ع) در خطبه 158 نهج البلاغه است: ذَلِكَ الْقُرْآنُ، فَاسْتَنْطِقُوهُ وَ لَنْ يَنْطِقَ وَ لَكِنْ أُخْبِرُكُمْ عَنْهُ. أَلَا إِنَّ فِيهِ عِلْمَ مَا يَأْتِي وَ الْحَدِيثَ عَنِ الْمَاضِي وَ دَوَاءَ دَائِكُمْ وَ نَظْمَ مَا بَيْنَكُمْ: از قرآن بخواهيد، كه برايتان سخن گويد و قرآن هيچگاه سخن نگويد ولى من شما را از آن خبر مى دهم. بدانيد، كه در قرآن است علم آينده و حديث گذشته و داروى درد شما و نظام زندگى شما.</a:t>
            </a:r>
          </a:p>
          <a:p>
            <a:pPr marL="342900" indent="-342900" algn="just">
              <a:buFont typeface="Wingdings" pitchFamily="2" charset="2"/>
              <a:buChar char="ü"/>
            </a:pPr>
            <a:endParaRPr lang="fa-IR" sz="2400" dirty="0" smtClean="0">
              <a:solidFill>
                <a:schemeClr val="tx1"/>
              </a:solidFill>
              <a:cs typeface="B Mitra" pitchFamily="2" charset="-78"/>
            </a:endParaRPr>
          </a:p>
          <a:p>
            <a:pPr marL="342900" indent="-342900" algn="just">
              <a:buFont typeface="Wingdings" pitchFamily="2" charset="2"/>
              <a:buChar char="ü"/>
            </a:pPr>
            <a:r>
              <a:rPr lang="fa-IR" sz="2400" dirty="0" smtClean="0">
                <a:solidFill>
                  <a:schemeClr val="tx1"/>
                </a:solidFill>
                <a:cs typeface="B Mitra" pitchFamily="2" charset="-78"/>
              </a:rPr>
              <a:t>کارهایی که به نام تفسیر کاربردی متون مقدس در کتب سایر ادیان و نیز قرآن انجام شده است، در مراحل اولیه خود به سر می برد. استمرار این تلاش ها می تواند زمینه تحکیم و توسعه این نوع تفسیر را فراهم کند. برخی از تلاش هایی که تا کنون در حوزه تفسیر کاربردی قرآن صورت گرفته است:</a:t>
            </a:r>
          </a:p>
          <a:p>
            <a:pPr lvl="1" algn="just"/>
            <a:r>
              <a:rPr lang="fa-IR" sz="2000" dirty="0" smtClean="0">
                <a:solidFill>
                  <a:schemeClr val="tx1"/>
                </a:solidFill>
                <a:cs typeface="B Mitra" pitchFamily="2" charset="-78"/>
              </a:rPr>
              <a:t>تفسیر نور		آقای قرائتی</a:t>
            </a:r>
          </a:p>
          <a:p>
            <a:pPr lvl="1" algn="just"/>
            <a:r>
              <a:rPr lang="fa-IR" sz="2000" dirty="0" smtClean="0">
                <a:solidFill>
                  <a:schemeClr val="tx1"/>
                </a:solidFill>
                <a:cs typeface="B Mitra" pitchFamily="2" charset="-78"/>
              </a:rPr>
              <a:t>تفسیر راهنما		آقای رفسنجانی</a:t>
            </a:r>
          </a:p>
          <a:p>
            <a:pPr lvl="1" algn="just"/>
            <a:r>
              <a:rPr lang="fa-IR" sz="2000" dirty="0" smtClean="0">
                <a:solidFill>
                  <a:schemeClr val="tx1"/>
                </a:solidFill>
                <a:cs typeface="B Mitra" pitchFamily="2" charset="-78"/>
              </a:rPr>
              <a:t>سلسله جلسات تفسیر	آقای عدالتیان</a:t>
            </a:r>
          </a:p>
          <a:p>
            <a:pPr algn="just"/>
            <a:endParaRPr lang="fa-IR" sz="2400" dirty="0" smtClean="0">
              <a:solidFill>
                <a:schemeClr val="tx1"/>
              </a:solidFill>
              <a:cs typeface="B Mitra" pitchFamily="2" charset="-78"/>
            </a:endParaRPr>
          </a:p>
        </p:txBody>
      </p:sp>
    </p:spTree>
    <p:extLst>
      <p:ext uri="{BB962C8B-B14F-4D97-AF65-F5344CB8AC3E}">
        <p14:creationId xmlns:p14="http://schemas.microsoft.com/office/powerpoint/2010/main" val="3554509613"/>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260648"/>
            <a:ext cx="8784976" cy="6408712"/>
          </a:xfrm>
        </p:spPr>
        <p:txBody>
          <a:bodyPr>
            <a:normAutofit fontScale="92500" lnSpcReduction="20000"/>
          </a:bodyPr>
          <a:lstStyle/>
          <a:p>
            <a:pPr algn="just"/>
            <a:r>
              <a:rPr lang="fa-IR" sz="2400" b="1" dirty="0" smtClean="0">
                <a:solidFill>
                  <a:srgbClr val="FF0000"/>
                </a:solidFill>
                <a:cs typeface="B Mitra" pitchFamily="2" charset="-78"/>
              </a:rPr>
              <a:t>درباره سوره لقمان:</a:t>
            </a:r>
          </a:p>
          <a:p>
            <a:pPr algn="just"/>
            <a:r>
              <a:rPr lang="fa-IR" sz="2400" dirty="0" smtClean="0">
                <a:solidFill>
                  <a:schemeClr val="tx1"/>
                </a:solidFill>
                <a:cs typeface="B Mitra" pitchFamily="2" charset="-78"/>
              </a:rPr>
              <a:t>مکی (به نقلی: بجز آیات 28-29)</a:t>
            </a:r>
          </a:p>
          <a:p>
            <a:pPr algn="just"/>
            <a:endParaRPr lang="fa-IR" sz="2400" dirty="0" smtClean="0">
              <a:solidFill>
                <a:schemeClr val="tx1"/>
              </a:solidFill>
              <a:cs typeface="B Mitra" pitchFamily="2" charset="-78"/>
            </a:endParaRPr>
          </a:p>
          <a:p>
            <a:pPr algn="just"/>
            <a:r>
              <a:rPr lang="fa-IR" sz="2400" b="1" dirty="0" smtClean="0">
                <a:solidFill>
                  <a:srgbClr val="FF0000"/>
                </a:solidFill>
                <a:cs typeface="B Mitra" pitchFamily="2" charset="-78"/>
              </a:rPr>
              <a:t>نکته ها:</a:t>
            </a:r>
          </a:p>
          <a:p>
            <a:pPr marL="342900" indent="-342900" algn="just">
              <a:buFont typeface="Wingdings" pitchFamily="2" charset="2"/>
              <a:buChar char="ü"/>
            </a:pPr>
            <a:r>
              <a:rPr lang="fa-IR" sz="2400" dirty="0" smtClean="0">
                <a:solidFill>
                  <a:schemeClr val="tx1"/>
                </a:solidFill>
                <a:cs typeface="B Mitra" pitchFamily="2" charset="-78"/>
              </a:rPr>
              <a:t>تفاوت شرایط و شیوه دعوت در مکه و مدینه</a:t>
            </a:r>
          </a:p>
          <a:p>
            <a:pPr marL="342900" indent="-342900" algn="just">
              <a:buFont typeface="Wingdings" pitchFamily="2" charset="2"/>
              <a:buChar char="ü"/>
            </a:pPr>
            <a:r>
              <a:rPr lang="fa-IR" sz="2400" dirty="0" smtClean="0">
                <a:solidFill>
                  <a:schemeClr val="tx1"/>
                </a:solidFill>
                <a:cs typeface="B Mitra" pitchFamily="2" charset="-78"/>
              </a:rPr>
              <a:t>تفاوت شکلی و محتوایی سوره های مکی و </a:t>
            </a:r>
            <a:r>
              <a:rPr lang="fa-IR" sz="2400" dirty="0" smtClean="0">
                <a:solidFill>
                  <a:schemeClr val="tx1"/>
                </a:solidFill>
                <a:cs typeface="B Mitra" pitchFamily="2" charset="-78"/>
              </a:rPr>
              <a:t>مدنی</a:t>
            </a:r>
            <a:endParaRPr lang="fa-IR" sz="2400" dirty="0" smtClean="0">
              <a:solidFill>
                <a:schemeClr val="tx1"/>
              </a:solidFill>
              <a:cs typeface="B Mitra" pitchFamily="2" charset="-78"/>
            </a:endParaRPr>
          </a:p>
          <a:p>
            <a:pPr algn="just"/>
            <a:endParaRPr lang="fa-IR" sz="2400" dirty="0" smtClean="0">
              <a:solidFill>
                <a:schemeClr val="tx1"/>
              </a:solidFill>
              <a:cs typeface="B Mitra" pitchFamily="2" charset="-78"/>
            </a:endParaRPr>
          </a:p>
          <a:p>
            <a:pPr algn="just"/>
            <a:r>
              <a:rPr lang="fa-IR" sz="2400" dirty="0" smtClean="0">
                <a:solidFill>
                  <a:schemeClr val="tx1"/>
                </a:solidFill>
                <a:cs typeface="B Mitra" pitchFamily="2" charset="-78"/>
              </a:rPr>
              <a:t>57 امین سوره نازل شده بر پیامبر</a:t>
            </a:r>
          </a:p>
          <a:p>
            <a:pPr algn="just"/>
            <a:r>
              <a:rPr lang="fa-IR" sz="2400" dirty="0" smtClean="0">
                <a:solidFill>
                  <a:schemeClr val="tx1"/>
                </a:solidFill>
                <a:cs typeface="B Mitra" pitchFamily="2" charset="-78"/>
              </a:rPr>
              <a:t>31 امین سوره در ترتیب مصحف (جزء 21)</a:t>
            </a:r>
          </a:p>
          <a:p>
            <a:pPr algn="just"/>
            <a:r>
              <a:rPr lang="fa-IR" sz="2400" dirty="0" smtClean="0">
                <a:solidFill>
                  <a:schemeClr val="tx1"/>
                </a:solidFill>
                <a:cs typeface="B Mitra" pitchFamily="2" charset="-78"/>
              </a:rPr>
              <a:t>سوره های مثانی (کمتر از 100 آیه) – عمدتاً با محتوای اخلاق و عقاید است – بجای زبور به پیامبر داده شده است (تحریم، تغابن، منافقون، جمعه، نوح، مریم و...)</a:t>
            </a:r>
          </a:p>
          <a:p>
            <a:pPr algn="just"/>
            <a:endParaRPr lang="fa-IR" sz="2400" dirty="0" smtClean="0">
              <a:solidFill>
                <a:schemeClr val="tx1"/>
              </a:solidFill>
              <a:cs typeface="B Mitra" pitchFamily="2" charset="-78"/>
            </a:endParaRPr>
          </a:p>
          <a:p>
            <a:pPr algn="just"/>
            <a:r>
              <a:rPr lang="fa-IR" sz="2400" b="1" dirty="0" smtClean="0">
                <a:solidFill>
                  <a:srgbClr val="FF0000"/>
                </a:solidFill>
                <a:cs typeface="B Mitra" pitchFamily="2" charset="-78"/>
              </a:rPr>
              <a:t>نکته ها:</a:t>
            </a:r>
          </a:p>
          <a:p>
            <a:pPr marL="342900" indent="-342900" algn="just">
              <a:buFont typeface="Wingdings" pitchFamily="2" charset="2"/>
              <a:buChar char="ü"/>
            </a:pPr>
            <a:r>
              <a:rPr lang="fa-IR" sz="2400" dirty="0" smtClean="0">
                <a:solidFill>
                  <a:schemeClr val="tx1"/>
                </a:solidFill>
                <a:cs typeface="B Mitra" pitchFamily="2" charset="-78"/>
              </a:rPr>
              <a:t>نوع تقسیمات کهن سوره ها مانند سبع طوال و مثانی و... احتمالا ناشی از نوعی نگرش خاص قدما به آموزه های این سوره هاست.</a:t>
            </a:r>
          </a:p>
          <a:p>
            <a:pPr marL="342900" indent="-342900" algn="just">
              <a:buFont typeface="Wingdings" pitchFamily="2" charset="2"/>
              <a:buChar char="ü"/>
            </a:pPr>
            <a:r>
              <a:rPr lang="fa-IR" sz="2400" dirty="0" smtClean="0">
                <a:solidFill>
                  <a:schemeClr val="tx1"/>
                </a:solidFill>
                <a:cs typeface="B Mitra" pitchFamily="2" charset="-78"/>
              </a:rPr>
              <a:t>توجه به بحث </a:t>
            </a:r>
            <a:r>
              <a:rPr lang="fa-IR" sz="2400" dirty="0" smtClean="0">
                <a:solidFill>
                  <a:schemeClr val="tx1"/>
                </a:solidFill>
                <a:cs typeface="B Mitra" pitchFamily="2" charset="-78"/>
              </a:rPr>
              <a:t>اخلاق و عقاید </a:t>
            </a:r>
            <a:r>
              <a:rPr lang="fa-IR" sz="2400" dirty="0" smtClean="0">
                <a:solidFill>
                  <a:schemeClr val="tx1"/>
                </a:solidFill>
                <a:cs typeface="B Mitra" pitchFamily="2" charset="-78"/>
              </a:rPr>
              <a:t>در سوره های مثانی نشان می دهد که باید در حوزه اخلاق و عقاید، </a:t>
            </a:r>
            <a:r>
              <a:rPr lang="fa-IR" sz="2400" dirty="0" smtClean="0">
                <a:solidFill>
                  <a:schemeClr val="tx1"/>
                </a:solidFill>
                <a:cs typeface="B Mitra" pitchFamily="2" charset="-78"/>
              </a:rPr>
              <a:t>کوتاه ولی پر بسامد </a:t>
            </a:r>
            <a:r>
              <a:rPr lang="fa-IR" sz="2400" dirty="0" smtClean="0">
                <a:solidFill>
                  <a:schemeClr val="tx1"/>
                </a:solidFill>
                <a:cs typeface="B Mitra" pitchFamily="2" charset="-78"/>
              </a:rPr>
              <a:t>سخن </a:t>
            </a:r>
            <a:r>
              <a:rPr lang="fa-IR" sz="2400" dirty="0" smtClean="0">
                <a:solidFill>
                  <a:schemeClr val="tx1"/>
                </a:solidFill>
                <a:cs typeface="B Mitra" pitchFamily="2" charset="-78"/>
              </a:rPr>
              <a:t>گفت.</a:t>
            </a:r>
          </a:p>
          <a:p>
            <a:pPr marL="342900" indent="-342900" algn="just">
              <a:buFont typeface="Wingdings" pitchFamily="2" charset="2"/>
              <a:buChar char="ü"/>
            </a:pPr>
            <a:r>
              <a:rPr lang="fa-IR" sz="2400" dirty="0" smtClean="0">
                <a:solidFill>
                  <a:schemeClr val="tx1"/>
                </a:solidFill>
                <a:cs typeface="B Mitra" pitchFamily="2" charset="-78"/>
              </a:rPr>
              <a:t>مقایسه حجم آیات </a:t>
            </a:r>
            <a:r>
              <a:rPr lang="fa-IR" sz="2400" dirty="0" smtClean="0">
                <a:solidFill>
                  <a:schemeClr val="tx1"/>
                </a:solidFill>
                <a:cs typeface="B Mitra" pitchFamily="2" charset="-78"/>
              </a:rPr>
              <a:t>الاحکام </a:t>
            </a:r>
            <a:r>
              <a:rPr lang="fa-IR" sz="2400" dirty="0" smtClean="0">
                <a:solidFill>
                  <a:schemeClr val="tx1"/>
                </a:solidFill>
                <a:cs typeface="B Mitra" pitchFamily="2" charset="-78"/>
              </a:rPr>
              <a:t>(8%) و آیات الاخلاق (32</a:t>
            </a:r>
            <a:r>
              <a:rPr lang="fa-IR" sz="2400" dirty="0" smtClean="0">
                <a:solidFill>
                  <a:schemeClr val="tx1"/>
                </a:solidFill>
                <a:cs typeface="B Mitra" pitchFamily="2" charset="-78"/>
              </a:rPr>
              <a:t>%) نشان از تأکید بر اخلاق به ویژه در مراحل اولیه دعوت به دین دارد.</a:t>
            </a:r>
            <a:endParaRPr lang="fa-IR" sz="2400" dirty="0" smtClean="0">
              <a:solidFill>
                <a:schemeClr val="tx1"/>
              </a:solidFill>
              <a:cs typeface="B Mitra" pitchFamily="2" charset="-78"/>
            </a:endParaRPr>
          </a:p>
          <a:p>
            <a:pPr algn="just"/>
            <a:endParaRPr lang="fa-IR" sz="2400" dirty="0" smtClean="0">
              <a:solidFill>
                <a:schemeClr val="tx1"/>
              </a:solidFill>
              <a:cs typeface="B Mitra" pitchFamily="2" charset="-78"/>
            </a:endParaRPr>
          </a:p>
        </p:txBody>
      </p:sp>
    </p:spTree>
    <p:extLst>
      <p:ext uri="{BB962C8B-B14F-4D97-AF65-F5344CB8AC3E}">
        <p14:creationId xmlns:p14="http://schemas.microsoft.com/office/powerpoint/2010/main" val="2991973338"/>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260648"/>
            <a:ext cx="8784976" cy="6597352"/>
          </a:xfrm>
        </p:spPr>
        <p:txBody>
          <a:bodyPr>
            <a:normAutofit fontScale="92500" lnSpcReduction="20000"/>
          </a:bodyPr>
          <a:lstStyle/>
          <a:p>
            <a:pPr algn="just"/>
            <a:r>
              <a:rPr lang="fa-IR" sz="2400" dirty="0" smtClean="0">
                <a:solidFill>
                  <a:schemeClr val="tx1"/>
                </a:solidFill>
                <a:cs typeface="B Mitra" pitchFamily="2" charset="-78"/>
              </a:rPr>
              <a:t>تعداد آیات: 34 (به نقلی: 33)</a:t>
            </a:r>
          </a:p>
          <a:p>
            <a:pPr algn="just"/>
            <a:endParaRPr lang="fa-IR" sz="2400" dirty="0" smtClean="0">
              <a:solidFill>
                <a:schemeClr val="tx1"/>
              </a:solidFill>
              <a:cs typeface="B Mitra" pitchFamily="2" charset="-78"/>
            </a:endParaRPr>
          </a:p>
          <a:p>
            <a:pPr algn="just"/>
            <a:r>
              <a:rPr lang="fa-IR" sz="2400" b="1" dirty="0" smtClean="0">
                <a:solidFill>
                  <a:srgbClr val="FF0000"/>
                </a:solidFill>
                <a:cs typeface="B Mitra" pitchFamily="2" charset="-78"/>
              </a:rPr>
              <a:t>نکته ها:</a:t>
            </a:r>
          </a:p>
          <a:p>
            <a:pPr marL="342900" indent="-342900" algn="just">
              <a:buFont typeface="Wingdings" panose="05000000000000000000" pitchFamily="2" charset="2"/>
              <a:buChar char="ü"/>
            </a:pPr>
            <a:r>
              <a:rPr lang="fa-IR" sz="2400" dirty="0" smtClean="0">
                <a:solidFill>
                  <a:schemeClr val="tx1"/>
                </a:solidFill>
                <a:cs typeface="B Mitra" pitchFamily="2" charset="-78"/>
              </a:rPr>
              <a:t>قراء حجاز این سوره را 33 آیه و قراء کوفه 34 آیه می دانند. زیرا آنان «الم» را یک آیه جداگانه می شمارند. به نظر می رسد این اختلافات نشان می دهد که بحث درباره یکسری مسائل به ظاهر قرآنی، </a:t>
            </a:r>
            <a:r>
              <a:rPr lang="fa-IR" sz="2400" dirty="0" smtClean="0">
                <a:solidFill>
                  <a:schemeClr val="tx1"/>
                </a:solidFill>
                <a:cs typeface="B Mitra" pitchFamily="2" charset="-78"/>
              </a:rPr>
              <a:t>مثلاً </a:t>
            </a:r>
            <a:r>
              <a:rPr lang="fa-IR" sz="2400" dirty="0" smtClean="0">
                <a:solidFill>
                  <a:schemeClr val="tx1"/>
                </a:solidFill>
                <a:cs typeface="B Mitra" pitchFamily="2" charset="-78"/>
              </a:rPr>
              <a:t>تلاش های عرفانی در تفسیر انفسی و </a:t>
            </a:r>
            <a:r>
              <a:rPr lang="fa-IR" sz="2400" dirty="0" smtClean="0">
                <a:solidFill>
                  <a:schemeClr val="tx1"/>
                </a:solidFill>
                <a:cs typeface="B Mitra" pitchFamily="2" charset="-78"/>
              </a:rPr>
              <a:t>ذوقی از شمار آیات و مثلا بحث از </a:t>
            </a:r>
            <a:r>
              <a:rPr lang="fa-IR" sz="2400" dirty="0" smtClean="0">
                <a:solidFill>
                  <a:schemeClr val="tx1"/>
                </a:solidFill>
                <a:cs typeface="B Mitra" pitchFamily="2" charset="-78"/>
              </a:rPr>
              <a:t>علت آیه بودن «الم» و آیه نبودن «الر</a:t>
            </a:r>
            <a:r>
              <a:rPr lang="fa-IR" sz="2400" dirty="0">
                <a:solidFill>
                  <a:schemeClr val="tx1"/>
                </a:solidFill>
                <a:cs typeface="B Mitra" pitchFamily="2" charset="-78"/>
              </a:rPr>
              <a:t>» بر مبنای محکمی استوار نیست. </a:t>
            </a:r>
            <a:endParaRPr lang="fa-IR" sz="2400" dirty="0" smtClean="0">
              <a:solidFill>
                <a:schemeClr val="tx1"/>
              </a:solidFill>
              <a:cs typeface="B Mitra" pitchFamily="2" charset="-78"/>
            </a:endParaRPr>
          </a:p>
          <a:p>
            <a:pPr algn="just"/>
            <a:endParaRPr lang="fa-IR" sz="2400" dirty="0" smtClean="0">
              <a:solidFill>
                <a:schemeClr val="tx1"/>
              </a:solidFill>
              <a:cs typeface="B Mitra" pitchFamily="2" charset="-78"/>
            </a:endParaRPr>
          </a:p>
          <a:p>
            <a:pPr algn="just"/>
            <a:r>
              <a:rPr lang="fa-IR" sz="2400" b="1" dirty="0" smtClean="0">
                <a:solidFill>
                  <a:srgbClr val="FF0000"/>
                </a:solidFill>
                <a:cs typeface="B Mitra" pitchFamily="2" charset="-78"/>
              </a:rPr>
              <a:t>آیات </a:t>
            </a:r>
            <a:r>
              <a:rPr lang="fa-IR" sz="2400" b="1" dirty="0" smtClean="0">
                <a:solidFill>
                  <a:srgbClr val="FF0000"/>
                </a:solidFill>
                <a:cs typeface="B Mitra" pitchFamily="2" charset="-78"/>
              </a:rPr>
              <a:t>مشهور سوره لقمان:</a:t>
            </a:r>
            <a:endParaRPr lang="fa-IR" sz="2400" b="1" dirty="0" smtClean="0">
              <a:solidFill>
                <a:srgbClr val="FF0000"/>
              </a:solidFill>
              <a:cs typeface="B Mitra" pitchFamily="2" charset="-78"/>
            </a:endParaRPr>
          </a:p>
          <a:p>
            <a:pPr algn="just"/>
            <a:r>
              <a:rPr lang="fa-IR" sz="2400" dirty="0" smtClean="0">
                <a:solidFill>
                  <a:srgbClr val="FF0000"/>
                </a:solidFill>
                <a:cs typeface="B Mitra" pitchFamily="2" charset="-78"/>
              </a:rPr>
              <a:t>آیه 6 (آیه لهو الحدیث – آیات الاحکام):</a:t>
            </a:r>
          </a:p>
          <a:p>
            <a:pPr algn="just"/>
            <a:r>
              <a:rPr lang="fa-IR" sz="2400" dirty="0" smtClean="0">
                <a:solidFill>
                  <a:schemeClr val="tx1"/>
                </a:solidFill>
                <a:cs typeface="B Mitra" pitchFamily="2" charset="-78"/>
              </a:rPr>
              <a:t>«وَ مِنَ النَّاسِ مَنْ یشْتَری لَهْوَ الْحَدیثِ لِیضِلَّ عَنْ سَبیلِ اللَّهِ بِغَیرِ عِلْمٍ وَ یتَّخِذَها هُزُواً أُولئِک لَهُمْ عَذابٌ مُهینٌ: بعضی از مردم خریدار سخنان بیهوده‌اند، تا به نادانی، مردم را از راه خدا گمراه کنند و قرآن را به مسخره می‌گیرند. نصیب اینان عذابی است خوار کننده.»</a:t>
            </a:r>
          </a:p>
          <a:p>
            <a:pPr algn="just"/>
            <a:r>
              <a:rPr lang="fa-IR" sz="2400" dirty="0" smtClean="0">
                <a:solidFill>
                  <a:srgbClr val="FF0000"/>
                </a:solidFill>
                <a:cs typeface="B Mitra" pitchFamily="2" charset="-78"/>
              </a:rPr>
              <a:t>آیه 19 (آیه میانه روی):</a:t>
            </a:r>
          </a:p>
          <a:p>
            <a:pPr algn="just"/>
            <a:r>
              <a:rPr lang="fa-IR" sz="2400" dirty="0" smtClean="0">
                <a:solidFill>
                  <a:schemeClr val="tx1"/>
                </a:solidFill>
                <a:cs typeface="B Mitra" pitchFamily="2" charset="-78"/>
              </a:rPr>
              <a:t>«وَاقْصِدْ فِي مَشْيِكَ وَاغْضُضْ مِن صَوْتِكَ ۚ إِنَّ أَنكَرَ‌ الْأَصْوَاتِ لَصَوْتُ الْحَمِيرِ: و در راه‌رفتن خود ميانه‌رو باش، و صدايت را آهسته‌ساز، كه بدترين آوازها بانگ خران است.»</a:t>
            </a:r>
          </a:p>
          <a:p>
            <a:pPr algn="just"/>
            <a:r>
              <a:rPr lang="fa-IR" sz="2400" dirty="0" smtClean="0">
                <a:solidFill>
                  <a:srgbClr val="FF0000"/>
                </a:solidFill>
                <a:cs typeface="B Mitra" pitchFamily="2" charset="-78"/>
              </a:rPr>
              <a:t>آیه 22 (آیه عروة الوثقی): </a:t>
            </a:r>
          </a:p>
          <a:p>
            <a:pPr algn="just"/>
            <a:r>
              <a:rPr lang="fa-IR" sz="2400" dirty="0" smtClean="0">
                <a:solidFill>
                  <a:schemeClr val="tx1"/>
                </a:solidFill>
                <a:cs typeface="B Mitra" pitchFamily="2" charset="-78"/>
              </a:rPr>
              <a:t>«وَمَن يُسْلِمْ وَجْهَهُ إِلَى اللَّـهِ وَهُوَ مُحْسِنٌ فَقَدِ اسْتَمْسَكَ بِالْعُرْ‌وَةِ الْوُثْقَىٰ وَإِلَى اللَّـهِ عَاقِبَةُ الْأُمُورِ‌: و هر كس خود را -در حالى كه نيكوكار باشد- تسليم خدا كند، قطعاً در ريسمان استوارترى چنگ درزده، و فرجام كارها به سوى خداست.»</a:t>
            </a:r>
          </a:p>
        </p:txBody>
      </p:sp>
    </p:spTree>
    <p:extLst>
      <p:ext uri="{BB962C8B-B14F-4D97-AF65-F5344CB8AC3E}">
        <p14:creationId xmlns:p14="http://schemas.microsoft.com/office/powerpoint/2010/main" val="3289300638"/>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260648"/>
            <a:ext cx="8784976" cy="6408712"/>
          </a:xfrm>
        </p:spPr>
        <p:txBody>
          <a:bodyPr>
            <a:normAutofit lnSpcReduction="10000"/>
          </a:bodyPr>
          <a:lstStyle/>
          <a:p>
            <a:pPr algn="just"/>
            <a:r>
              <a:rPr lang="fa-IR" sz="2400" b="1" dirty="0" smtClean="0">
                <a:solidFill>
                  <a:srgbClr val="FF0000"/>
                </a:solidFill>
                <a:cs typeface="B Mitra" pitchFamily="2" charset="-78"/>
              </a:rPr>
              <a:t>فضیلت سوره:</a:t>
            </a:r>
          </a:p>
          <a:p>
            <a:pPr algn="just"/>
            <a:r>
              <a:rPr lang="fa-IR" sz="2400" dirty="0" smtClean="0">
                <a:solidFill>
                  <a:schemeClr val="tx1"/>
                </a:solidFill>
                <a:cs typeface="B Mitra" pitchFamily="2" charset="-78"/>
              </a:rPr>
              <a:t>پیامبر اکرم(ص): هر که این سوره را قرائت کند در روز قیامت لقمان رفیق و همراه او خواهد بود و ده برابر تعداد کسانی که امر به معروف و نهی از منکر کرده اند به او حسنه داده می شود. (مجمع البیان، ج8، ص74.)</a:t>
            </a:r>
          </a:p>
          <a:p>
            <a:pPr algn="just"/>
            <a:r>
              <a:rPr lang="fa-IR" sz="2400" dirty="0" smtClean="0">
                <a:solidFill>
                  <a:schemeClr val="tx1"/>
                </a:solidFill>
                <a:cs typeface="B Mitra" pitchFamily="2" charset="-78"/>
              </a:rPr>
              <a:t>امام باقر (ع): هر کس که هر شب سوره لقمان را قرائت نماید خداوند سی فرشته را مأمور حفظ و نگهداری او از ابلیس و سپاهیان او می کند و اگر صبحگاه نیز این سوره را قرائت کند، تا شب در امان و حفظ الهی خواهد بود. (ثواب الاعمال، ص110.)</a:t>
            </a:r>
          </a:p>
          <a:p>
            <a:pPr algn="just"/>
            <a:endParaRPr lang="fa-IR" sz="2400" dirty="0" smtClean="0">
              <a:solidFill>
                <a:schemeClr val="tx1"/>
              </a:solidFill>
              <a:cs typeface="B Mitra" pitchFamily="2" charset="-78"/>
            </a:endParaRPr>
          </a:p>
          <a:p>
            <a:pPr algn="just"/>
            <a:r>
              <a:rPr lang="fa-IR" sz="2400" b="1" dirty="0" smtClean="0">
                <a:solidFill>
                  <a:srgbClr val="FF0000"/>
                </a:solidFill>
                <a:cs typeface="B Mitra" pitchFamily="2" charset="-78"/>
              </a:rPr>
              <a:t>نکته ها:</a:t>
            </a:r>
          </a:p>
          <a:p>
            <a:pPr marL="342900" indent="-342900" algn="just">
              <a:buFont typeface="Wingdings" pitchFamily="2" charset="2"/>
              <a:buChar char="ü"/>
            </a:pPr>
            <a:r>
              <a:rPr lang="fa-IR" sz="2400" dirty="0" smtClean="0">
                <a:solidFill>
                  <a:schemeClr val="tx1"/>
                </a:solidFill>
                <a:cs typeface="B Mitra" pitchFamily="2" charset="-78"/>
              </a:rPr>
              <a:t>بحث از فضائل سور نمونه خوبی برای اثبات تطور تفهّمی است.</a:t>
            </a:r>
          </a:p>
          <a:p>
            <a:pPr marL="342900" indent="-342900" algn="just">
              <a:buFont typeface="Wingdings" pitchFamily="2" charset="2"/>
              <a:buChar char="ü"/>
            </a:pPr>
            <a:r>
              <a:rPr lang="fa-IR" sz="2400" dirty="0" smtClean="0">
                <a:solidFill>
                  <a:schemeClr val="tx1"/>
                </a:solidFill>
                <a:cs typeface="B Mitra" pitchFamily="2" charset="-78"/>
              </a:rPr>
              <a:t>بیان فضائل سور در گذشته باعث افزایش ایمان ایجاد رغبت در مخاطبان نسبت به قرآن می شد اما امروزه این کارکرد را تقریبا از دست داده است. از این رو مفسران نیز رغبت چندانی به طرح و بحث درباره آن ندارند و حتی نقد آن نیز چندان انجام نمی شود.</a:t>
            </a:r>
          </a:p>
          <a:p>
            <a:pPr marL="342900" indent="-342900" algn="just">
              <a:buFont typeface="Wingdings" pitchFamily="2" charset="2"/>
              <a:buChar char="ü"/>
            </a:pPr>
            <a:r>
              <a:rPr lang="fa-IR" sz="2400" dirty="0" smtClean="0">
                <a:solidFill>
                  <a:schemeClr val="tx1"/>
                </a:solidFill>
                <a:cs typeface="B Mitra" pitchFamily="2" charset="-78"/>
              </a:rPr>
              <a:t>در گذشته، دین را بیشتر برای آبادی آخرت می خواستند و امروزه، دین را برای آبادانی دنیا. از این </a:t>
            </a:r>
            <a:r>
              <a:rPr lang="fa-IR" sz="2400" dirty="0" smtClean="0">
                <a:solidFill>
                  <a:schemeClr val="tx1"/>
                </a:solidFill>
                <a:cs typeface="B Mitra" pitchFamily="2" charset="-78"/>
              </a:rPr>
              <a:t>رو، امروزه </a:t>
            </a:r>
            <a:r>
              <a:rPr lang="fa-IR" sz="2400" dirty="0" smtClean="0">
                <a:solidFill>
                  <a:schemeClr val="tx1"/>
                </a:solidFill>
                <a:cs typeface="B Mitra" pitchFamily="2" charset="-78"/>
              </a:rPr>
              <a:t>به بحث خواص سور بیشتر از فضائل سور توجه دارند.</a:t>
            </a:r>
          </a:p>
          <a:p>
            <a:pPr marL="342900" indent="-342900" algn="just">
              <a:buFont typeface="Wingdings" pitchFamily="2" charset="2"/>
              <a:buChar char="ü"/>
            </a:pPr>
            <a:r>
              <a:rPr lang="fa-IR" sz="2400" dirty="0" smtClean="0">
                <a:solidFill>
                  <a:schemeClr val="tx1"/>
                </a:solidFill>
                <a:cs typeface="B Mitra" pitchFamily="2" charset="-78"/>
              </a:rPr>
              <a:t>در گذشته درباره انتظار خدا از بشر می نوشتند و امروزه درباره انتظار بشر از دین</a:t>
            </a:r>
            <a:r>
              <a:rPr lang="fa-IR" sz="2400" dirty="0" smtClean="0">
                <a:solidFill>
                  <a:schemeClr val="tx1"/>
                </a:solidFill>
                <a:cs typeface="B Mitra" pitchFamily="2" charset="-78"/>
              </a:rPr>
              <a:t>. یعنی گفتمان عبد و مولی تغییر یافته و مانند گذشته تأثیرگذار نیست.</a:t>
            </a:r>
            <a:endParaRPr lang="fa-IR" sz="2400" dirty="0" smtClean="0">
              <a:solidFill>
                <a:schemeClr val="tx1"/>
              </a:solidFill>
              <a:cs typeface="B Mitra" pitchFamily="2" charset="-78"/>
            </a:endParaRPr>
          </a:p>
          <a:p>
            <a:pPr algn="just"/>
            <a:endParaRPr lang="fa-IR" sz="2400" dirty="0" smtClean="0">
              <a:solidFill>
                <a:schemeClr val="tx1"/>
              </a:solidFill>
              <a:cs typeface="B Mitra" pitchFamily="2" charset="-78"/>
            </a:endParaRPr>
          </a:p>
        </p:txBody>
      </p:sp>
    </p:spTree>
    <p:extLst>
      <p:ext uri="{BB962C8B-B14F-4D97-AF65-F5344CB8AC3E}">
        <p14:creationId xmlns:p14="http://schemas.microsoft.com/office/powerpoint/2010/main" val="3554509613"/>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260648"/>
            <a:ext cx="8784976" cy="6408712"/>
          </a:xfrm>
        </p:spPr>
        <p:txBody>
          <a:bodyPr>
            <a:normAutofit/>
          </a:bodyPr>
          <a:lstStyle/>
          <a:p>
            <a:pPr algn="just"/>
            <a:r>
              <a:rPr lang="fa-IR" sz="2400" b="1" dirty="0" smtClean="0">
                <a:solidFill>
                  <a:srgbClr val="FF0000"/>
                </a:solidFill>
                <a:cs typeface="B Mitra" pitchFamily="2" charset="-78"/>
              </a:rPr>
              <a:t>خواص سوره:</a:t>
            </a:r>
          </a:p>
          <a:p>
            <a:pPr algn="just"/>
            <a:endParaRPr lang="fa-IR" sz="2400" b="1" dirty="0" smtClean="0">
              <a:solidFill>
                <a:srgbClr val="FF0000"/>
              </a:solidFill>
              <a:cs typeface="B Mitra" pitchFamily="2" charset="-78"/>
            </a:endParaRPr>
          </a:p>
          <a:p>
            <a:pPr algn="just"/>
            <a:r>
              <a:rPr lang="fa-IR" sz="2400" dirty="0" smtClean="0">
                <a:solidFill>
                  <a:schemeClr val="tx1"/>
                </a:solidFill>
                <a:cs typeface="B Mitra" pitchFamily="2" charset="-78"/>
              </a:rPr>
              <a:t>1. درمان بیماری های داخلی</a:t>
            </a:r>
          </a:p>
          <a:p>
            <a:pPr algn="just"/>
            <a:r>
              <a:rPr lang="fa-IR" sz="2400" dirty="0" smtClean="0">
                <a:solidFill>
                  <a:schemeClr val="tx1"/>
                </a:solidFill>
                <a:cs typeface="B Mitra" pitchFamily="2" charset="-78"/>
              </a:rPr>
              <a:t>2. عزل کردن حاکم ستمگر</a:t>
            </a:r>
          </a:p>
          <a:p>
            <a:pPr algn="just"/>
            <a:endParaRPr lang="fa-IR" sz="2400" dirty="0" smtClean="0">
              <a:solidFill>
                <a:schemeClr val="tx1"/>
              </a:solidFill>
              <a:cs typeface="B Mitra" pitchFamily="2" charset="-78"/>
            </a:endParaRPr>
          </a:p>
          <a:p>
            <a:pPr algn="just"/>
            <a:r>
              <a:rPr lang="fa-IR" sz="2400" dirty="0" smtClean="0">
                <a:solidFill>
                  <a:schemeClr val="tx1"/>
                </a:solidFill>
                <a:cs typeface="B Mitra" pitchFamily="2" charset="-78"/>
              </a:rPr>
              <a:t>پیامبر اکرم (ص): اگر سوره لقمان را بنویسند و پس از شستن نوشته، از اب ان بنوشد هر گونه بیماری درونی داشته باشند، از بین خواهد رفت و هر مرد و زنی که خونریزی در یکی از اندام خود دارد اگر نوشته سوره لقمان را بر آن موضع قرار دهند خونریزی قطع می شود. (تفسیرالبرهان، ج4، ص359.)</a:t>
            </a:r>
          </a:p>
          <a:p>
            <a:pPr algn="just"/>
            <a:endParaRPr lang="fa-IR" sz="2400" dirty="0" smtClean="0">
              <a:solidFill>
                <a:schemeClr val="tx1"/>
              </a:solidFill>
              <a:cs typeface="B Mitra" pitchFamily="2" charset="-78"/>
            </a:endParaRPr>
          </a:p>
          <a:p>
            <a:pPr algn="just"/>
            <a:r>
              <a:rPr lang="fa-IR" sz="2400" dirty="0" smtClean="0">
                <a:solidFill>
                  <a:schemeClr val="tx1"/>
                </a:solidFill>
                <a:cs typeface="B Mitra" pitchFamily="2" charset="-78"/>
              </a:rPr>
              <a:t>امام صادق (ع): اگر سوره لقمان را بنویسند و سپس شسته و از آب آن به مرد و زنی که در درون درد و ناراحتی دارد بنوشانند. عافیت می یابد و از تب ها و هر گونه آزار دهنده و بیماری از او برطرف می شود. (همان.)</a:t>
            </a:r>
          </a:p>
          <a:p>
            <a:pPr algn="just"/>
            <a:endParaRPr lang="fa-IR" sz="2400" dirty="0" smtClean="0">
              <a:solidFill>
                <a:schemeClr val="tx1"/>
              </a:solidFill>
              <a:cs typeface="B Mitra" pitchFamily="2" charset="-78"/>
            </a:endParaRPr>
          </a:p>
          <a:p>
            <a:pPr algn="just"/>
            <a:r>
              <a:rPr lang="fa-IR" sz="2400" dirty="0" smtClean="0">
                <a:solidFill>
                  <a:schemeClr val="tx1"/>
                </a:solidFill>
                <a:cs typeface="B Mitra" pitchFamily="2" charset="-78"/>
              </a:rPr>
              <a:t>هر کس این سوره را در منزل حاکمی بگذارد در همان سال معزول می شود و هر که آن را بنویسد و با خود دارد از درد شقیقه و تب ایمن شود. (همان.)</a:t>
            </a:r>
          </a:p>
          <a:p>
            <a:pPr algn="just"/>
            <a:endParaRPr lang="fa-IR" sz="2400" dirty="0" smtClean="0">
              <a:solidFill>
                <a:schemeClr val="tx1"/>
              </a:solidFill>
              <a:cs typeface="B Mitra" pitchFamily="2" charset="-78"/>
            </a:endParaRPr>
          </a:p>
        </p:txBody>
      </p:sp>
    </p:spTree>
    <p:extLst>
      <p:ext uri="{BB962C8B-B14F-4D97-AF65-F5344CB8AC3E}">
        <p14:creationId xmlns:p14="http://schemas.microsoft.com/office/powerpoint/2010/main" val="2991973338"/>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260648"/>
            <a:ext cx="8784976" cy="6597352"/>
          </a:xfrm>
        </p:spPr>
        <p:txBody>
          <a:bodyPr>
            <a:normAutofit fontScale="92500" lnSpcReduction="10000"/>
          </a:bodyPr>
          <a:lstStyle/>
          <a:p>
            <a:pPr algn="just"/>
            <a:r>
              <a:rPr lang="fa-IR" sz="2400" b="1" dirty="0" smtClean="0">
                <a:solidFill>
                  <a:srgbClr val="FF0000"/>
                </a:solidFill>
                <a:cs typeface="B Mitra" pitchFamily="2" charset="-78"/>
              </a:rPr>
              <a:t>نکته ها:</a:t>
            </a:r>
          </a:p>
          <a:p>
            <a:pPr marL="342900" indent="-342900" algn="just">
              <a:buFont typeface="Wingdings" pitchFamily="2" charset="2"/>
              <a:buChar char="ü"/>
            </a:pPr>
            <a:r>
              <a:rPr lang="fa-IR" sz="2400" dirty="0" smtClean="0">
                <a:solidFill>
                  <a:schemeClr val="tx1"/>
                </a:solidFill>
                <a:cs typeface="B Mitra" pitchFamily="2" charset="-78"/>
              </a:rPr>
              <a:t>جعلی و یا بی سند بودن بسیاری از روایات خواص سور </a:t>
            </a:r>
          </a:p>
          <a:p>
            <a:pPr marL="342900" indent="-342900" algn="just">
              <a:buFont typeface="Wingdings" pitchFamily="2" charset="2"/>
              <a:buChar char="ü"/>
            </a:pPr>
            <a:r>
              <a:rPr lang="fa-IR" sz="2400" dirty="0" smtClean="0">
                <a:solidFill>
                  <a:schemeClr val="tx1"/>
                </a:solidFill>
                <a:cs typeface="B Mitra" pitchFamily="2" charset="-78"/>
              </a:rPr>
              <a:t>تنها در کتاب ثواب الاعمال بيش </a:t>
            </a:r>
            <a:r>
              <a:rPr lang="fa-IR" sz="2400" dirty="0" smtClean="0">
                <a:solidFill>
                  <a:schemeClr val="tx1"/>
                </a:solidFill>
                <a:cs typeface="B Mitra" pitchFamily="2" charset="-78"/>
              </a:rPr>
              <a:t>از 100 روايت </a:t>
            </a:r>
            <a:r>
              <a:rPr lang="fa-IR" sz="2400" dirty="0" smtClean="0">
                <a:solidFill>
                  <a:schemeClr val="tx1"/>
                </a:solidFill>
                <a:cs typeface="B Mitra" pitchFamily="2" charset="-78"/>
              </a:rPr>
              <a:t>درباره خواص و ثواب سوره هاي قرآن نقل شده است. حتی علامه محمدتقي مجلسي که نگاه سهل گیرانه ای به احادیث دارند، می فرماید: «ما يقين داريم که امثال اين روايت دروغ مي باشند...»</a:t>
            </a:r>
          </a:p>
          <a:p>
            <a:pPr marL="342900" indent="-342900" algn="just">
              <a:buFont typeface="Wingdings" pitchFamily="2" charset="2"/>
              <a:buChar char="ü"/>
            </a:pPr>
            <a:r>
              <a:rPr lang="fa-IR" sz="2400" dirty="0" smtClean="0">
                <a:solidFill>
                  <a:schemeClr val="tx1"/>
                </a:solidFill>
                <a:cs typeface="B Mitra" pitchFamily="2" charset="-78"/>
              </a:rPr>
              <a:t>اکثر روايات خواص سور در کتاب ثواب الاعمال صدوق از طريق حسن بن علي بن ابي حمزه بطائني نقل شده است. وي که به کمک پدرش از بنيانگذاران مذهب واقفي بود، کتابي به نام فضائل قرآن دارد. مرحوم کشي او را «کذاب ملعون» دانسته و می افزاید: «من حتي نقل کردن يک حديث از آن را جايز نمي دانم.»</a:t>
            </a:r>
          </a:p>
          <a:p>
            <a:pPr marL="342900" indent="-342900" algn="just">
              <a:buFont typeface="Wingdings" pitchFamily="2" charset="2"/>
              <a:buChar char="ü"/>
            </a:pPr>
            <a:r>
              <a:rPr lang="fa-IR" sz="2400" dirty="0" smtClean="0">
                <a:solidFill>
                  <a:schemeClr val="tx1"/>
                </a:solidFill>
                <a:cs typeface="B Mitra" pitchFamily="2" charset="-78"/>
              </a:rPr>
              <a:t>متأسفانه شاهد </a:t>
            </a:r>
            <a:r>
              <a:rPr lang="fa-IR" sz="2400" dirty="0" smtClean="0">
                <a:solidFill>
                  <a:schemeClr val="tx1"/>
                </a:solidFill>
                <a:cs typeface="B Mitra" pitchFamily="2" charset="-78"/>
              </a:rPr>
              <a:t>اقبال روزافزون </a:t>
            </a:r>
            <a:r>
              <a:rPr lang="fa-IR" sz="2400" dirty="0" smtClean="0">
                <a:solidFill>
                  <a:schemeClr val="tx1"/>
                </a:solidFill>
                <a:cs typeface="B Mitra" pitchFamily="2" charset="-78"/>
              </a:rPr>
              <a:t>مردم به استفاده از خواص سور (به عنوان نمونه: چاپ های متعدد کتاب «گنج های معنوی») هستیم. دلایل این </a:t>
            </a:r>
            <a:r>
              <a:rPr lang="fa-IR" sz="2400" dirty="0" smtClean="0">
                <a:solidFill>
                  <a:schemeClr val="tx1"/>
                </a:solidFill>
                <a:cs typeface="B Mitra" pitchFamily="2" charset="-78"/>
              </a:rPr>
              <a:t>اقبال را می </a:t>
            </a:r>
            <a:r>
              <a:rPr lang="fa-IR" sz="2400" dirty="0" smtClean="0">
                <a:solidFill>
                  <a:schemeClr val="tx1"/>
                </a:solidFill>
                <a:cs typeface="B Mitra" pitchFamily="2" charset="-78"/>
              </a:rPr>
              <a:t>تواند به این شرح باشد:</a:t>
            </a:r>
          </a:p>
          <a:p>
            <a:pPr marL="1257300" lvl="2" indent="-342900" algn="just">
              <a:buFont typeface="Arial" panose="020B0604020202020204" pitchFamily="34" charset="0"/>
              <a:buChar char="•"/>
            </a:pPr>
            <a:r>
              <a:rPr lang="fa-IR" sz="2200" dirty="0" smtClean="0">
                <a:solidFill>
                  <a:schemeClr val="tx1"/>
                </a:solidFill>
                <a:cs typeface="B Mitra" pitchFamily="2" charset="-78"/>
              </a:rPr>
              <a:t>دین داری منفعت طلبانه</a:t>
            </a:r>
          </a:p>
          <a:p>
            <a:pPr marL="1257300" lvl="2" indent="-342900" algn="just">
              <a:buFont typeface="Arial" panose="020B0604020202020204" pitchFamily="34" charset="0"/>
              <a:buChar char="•"/>
            </a:pPr>
            <a:r>
              <a:rPr lang="fa-IR" sz="2200" dirty="0" smtClean="0">
                <a:solidFill>
                  <a:schemeClr val="tx1"/>
                </a:solidFill>
                <a:cs typeface="B Mitra" pitchFamily="2" charset="-78"/>
              </a:rPr>
              <a:t>نگاه ابزاری به </a:t>
            </a:r>
            <a:r>
              <a:rPr lang="fa-IR" sz="2200" dirty="0" smtClean="0">
                <a:solidFill>
                  <a:schemeClr val="tx1"/>
                </a:solidFill>
                <a:cs typeface="B Mitra" pitchFamily="2" charset="-78"/>
              </a:rPr>
              <a:t>دین و غلبه دینداری بیرونی به دینداری درونی</a:t>
            </a:r>
            <a:endParaRPr lang="fa-IR" sz="2200" dirty="0" smtClean="0">
              <a:solidFill>
                <a:schemeClr val="tx1"/>
              </a:solidFill>
              <a:cs typeface="B Mitra" pitchFamily="2" charset="-78"/>
            </a:endParaRPr>
          </a:p>
          <a:p>
            <a:pPr marL="1257300" lvl="2" indent="-342900" algn="just">
              <a:buFont typeface="Arial" panose="020B0604020202020204" pitchFamily="34" charset="0"/>
              <a:buChar char="•"/>
            </a:pPr>
            <a:r>
              <a:rPr lang="fa-IR" sz="2200" dirty="0" smtClean="0">
                <a:solidFill>
                  <a:schemeClr val="tx1"/>
                </a:solidFill>
                <a:cs typeface="B Mitra" pitchFamily="2" charset="-78"/>
              </a:rPr>
              <a:t>سهولت </a:t>
            </a:r>
            <a:r>
              <a:rPr lang="fa-IR" sz="2200" dirty="0" smtClean="0">
                <a:solidFill>
                  <a:schemeClr val="tx1"/>
                </a:solidFill>
                <a:cs typeface="B Mitra" pitchFamily="2" charset="-78"/>
              </a:rPr>
              <a:t>این نوع دینداری و </a:t>
            </a:r>
            <a:r>
              <a:rPr lang="fa-IR" sz="2200" dirty="0" smtClean="0">
                <a:solidFill>
                  <a:schemeClr val="tx1"/>
                </a:solidFill>
                <a:cs typeface="B Mitra" pitchFamily="2" charset="-78"/>
              </a:rPr>
              <a:t>رهایی از دشواری های معرفتی</a:t>
            </a:r>
          </a:p>
          <a:p>
            <a:pPr marL="1257300" lvl="2" indent="-342900" algn="just">
              <a:buFont typeface="Arial" panose="020B0604020202020204" pitchFamily="34" charset="0"/>
              <a:buChar char="•"/>
            </a:pPr>
            <a:r>
              <a:rPr lang="fa-IR" sz="2200" dirty="0" smtClean="0">
                <a:solidFill>
                  <a:schemeClr val="tx1"/>
                </a:solidFill>
                <a:cs typeface="B Mitra" pitchFamily="2" charset="-78"/>
              </a:rPr>
              <a:t>دین داری انسان محورانه به جای دین داری خدامحورانه</a:t>
            </a:r>
          </a:p>
          <a:p>
            <a:pPr marL="342900" indent="-342900" algn="just">
              <a:buFont typeface="Wingdings" pitchFamily="2" charset="2"/>
              <a:buChar char="ü"/>
            </a:pPr>
            <a:r>
              <a:rPr lang="fa-IR" sz="2400" dirty="0" smtClean="0">
                <a:solidFill>
                  <a:schemeClr val="tx1"/>
                </a:solidFill>
                <a:cs typeface="B Mitra" pitchFamily="2" charset="-78"/>
              </a:rPr>
              <a:t>تأکید بر خواص آیات و سور، سطحی ترین تلقی از «کاربردی سازی قرآن» است.</a:t>
            </a:r>
          </a:p>
          <a:p>
            <a:pPr marL="342900" indent="-342900" algn="just">
              <a:buFont typeface="Wingdings" pitchFamily="2" charset="2"/>
              <a:buChar char="ü"/>
            </a:pPr>
            <a:r>
              <a:rPr lang="fa-IR" sz="2400" dirty="0" smtClean="0">
                <a:solidFill>
                  <a:schemeClr val="tx1"/>
                </a:solidFill>
                <a:cs typeface="B Mitra" pitchFamily="2" charset="-78"/>
              </a:rPr>
              <a:t>طبیعتاً به واسطه ارتباط، تناسب و تأثیرات متقابل جسم و روح (به ویژه بر مبنای حکمت متعالیه صدرایی که جسم و روح را دو مرتبه از یک چیز می داند) می توان به مسأله خواص آیات و سور از منظر توجه به محتوای آنها و تأثیرات هدایت گرانه و سلامت روحی ناشی از آن و تأثیرات جسمی حاصل از آن نگریست.</a:t>
            </a:r>
          </a:p>
          <a:p>
            <a:pPr algn="just"/>
            <a:endParaRPr lang="fa-IR" sz="2400" dirty="0" smtClean="0">
              <a:solidFill>
                <a:schemeClr val="tx1"/>
              </a:solidFill>
              <a:cs typeface="B Mitra" pitchFamily="2" charset="-78"/>
            </a:endParaRPr>
          </a:p>
        </p:txBody>
      </p:sp>
    </p:spTree>
    <p:extLst>
      <p:ext uri="{BB962C8B-B14F-4D97-AF65-F5344CB8AC3E}">
        <p14:creationId xmlns:p14="http://schemas.microsoft.com/office/powerpoint/2010/main" val="3289300638"/>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1748</Words>
  <Application>Microsoft Office PowerPoint</Application>
  <PresentationFormat>On-screen Show (4:3)</PresentationFormat>
  <Paragraphs>140</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B Mitra</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Mostaan</dc:creator>
  <cp:lastModifiedBy>Theology</cp:lastModifiedBy>
  <cp:revision>14</cp:revision>
  <cp:lastPrinted>2019-11-11T13:07:54Z</cp:lastPrinted>
  <dcterms:created xsi:type="dcterms:W3CDTF">2019-11-11T12:13:14Z</dcterms:created>
  <dcterms:modified xsi:type="dcterms:W3CDTF">2019-11-14T14:40:27Z</dcterms:modified>
</cp:coreProperties>
</file>